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31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24E8-4B2D-4D53-95FC-9FA7392C75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24E8-4B2D-4D53-95FC-9FA7392C75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4802983"/>
            <a:ext cx="9521371" cy="106929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712685" y="5872276"/>
            <a:ext cx="9144000" cy="476476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854813" y="264664"/>
            <a:ext cx="4482374" cy="4262270"/>
            <a:chOff x="3854813" y="207818"/>
            <a:chExt cx="4482374" cy="42622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54813" y="207818"/>
              <a:ext cx="4482374" cy="4262270"/>
            </a:xfrm>
            <a:prstGeom prst="rect">
              <a:avLst/>
            </a:prstGeom>
          </p:spPr>
        </p:pic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080589" y="1322981"/>
              <a:ext cx="2030822" cy="20319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5162262" y="1404699"/>
              <a:ext cx="1867476" cy="186850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162262" y="1934134"/>
            <a:ext cx="186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rPr>
              <a:t>2017</a:t>
            </a:r>
            <a:endParaRPr lang="zh-CN" altLang="en-US" sz="5400" dirty="0">
              <a:solidFill>
                <a:schemeClr val="bg1"/>
              </a:solidFill>
              <a:latin typeface="+mj-lt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97497" y="2665307"/>
            <a:ext cx="2691989" cy="1513765"/>
            <a:chOff x="8418860" y="2665307"/>
            <a:chExt cx="2691989" cy="1513765"/>
          </a:xfrm>
        </p:grpSpPr>
        <p:grpSp>
          <p:nvGrpSpPr>
            <p:cNvPr id="13" name="组合 12"/>
            <p:cNvGrpSpPr/>
            <p:nvPr/>
          </p:nvGrpSpPr>
          <p:grpSpPr>
            <a:xfrm>
              <a:off x="8418860" y="2665307"/>
              <a:ext cx="1563455" cy="1486683"/>
              <a:chOff x="3854813" y="207818"/>
              <a:chExt cx="4482374" cy="426227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5080588" y="1322982"/>
                <a:ext cx="2030822" cy="20319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391411" y="3494961"/>
              <a:ext cx="719438" cy="684111"/>
              <a:chOff x="3854813" y="207818"/>
              <a:chExt cx="4482374" cy="426227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902514" y="2665307"/>
            <a:ext cx="2691989" cy="1513765"/>
            <a:chOff x="723877" y="2529866"/>
            <a:chExt cx="2691989" cy="1513765"/>
          </a:xfrm>
        </p:grpSpPr>
        <p:grpSp>
          <p:nvGrpSpPr>
            <p:cNvPr id="22" name="组合 21"/>
            <p:cNvGrpSpPr/>
            <p:nvPr/>
          </p:nvGrpSpPr>
          <p:grpSpPr>
            <a:xfrm>
              <a:off x="723877" y="2529866"/>
              <a:ext cx="1563455" cy="1486683"/>
              <a:chOff x="3854813" y="207818"/>
              <a:chExt cx="4482374" cy="426227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28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696428" y="3359520"/>
              <a:ext cx="719438" cy="684111"/>
              <a:chOff x="3854813" y="207818"/>
              <a:chExt cx="4482374" cy="426227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30" name="直接连接符 29"/>
          <p:cNvCxnSpPr/>
          <p:nvPr/>
        </p:nvCxnSpPr>
        <p:spPr>
          <a:xfrm>
            <a:off x="5512681" y="4646664"/>
            <a:ext cx="116663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030561" y="4812918"/>
            <a:ext cx="213087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68158" y="2504285"/>
            <a:ext cx="2655684" cy="113506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68158" y="3741093"/>
            <a:ext cx="2655684" cy="46150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854813" y="264664"/>
            <a:ext cx="4482374" cy="4262270"/>
            <a:chOff x="3854813" y="207818"/>
            <a:chExt cx="4482374" cy="426227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54813" y="207818"/>
              <a:ext cx="4482374" cy="4262270"/>
            </a:xfrm>
            <a:prstGeom prst="rect">
              <a:avLst/>
            </a:prstGeom>
          </p:spPr>
        </p:pic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5080589" y="1322981"/>
              <a:ext cx="2030822" cy="20319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162262" y="1404699"/>
              <a:ext cx="1867476" cy="186850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5162262" y="1934134"/>
            <a:ext cx="186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rPr>
              <a:t>2017</a:t>
            </a:r>
            <a:endParaRPr lang="zh-CN" altLang="en-US" sz="5400" dirty="0">
              <a:solidFill>
                <a:schemeClr val="bg1"/>
              </a:solidFill>
              <a:latin typeface="+mj-lt"/>
              <a:ea typeface="华文细黑" panose="0201060004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597497" y="2665307"/>
            <a:ext cx="2691989" cy="1513765"/>
            <a:chOff x="8418860" y="2665307"/>
            <a:chExt cx="2691989" cy="1513765"/>
          </a:xfrm>
        </p:grpSpPr>
        <p:grpSp>
          <p:nvGrpSpPr>
            <p:cNvPr id="37" name="组合 36"/>
            <p:cNvGrpSpPr/>
            <p:nvPr/>
          </p:nvGrpSpPr>
          <p:grpSpPr>
            <a:xfrm>
              <a:off x="8418860" y="2665307"/>
              <a:ext cx="1563455" cy="1486683"/>
              <a:chOff x="3854813" y="207818"/>
              <a:chExt cx="4482374" cy="4262270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5080588" y="1322982"/>
                <a:ext cx="2030822" cy="20319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0391411" y="3494961"/>
              <a:ext cx="719438" cy="684111"/>
              <a:chOff x="3854813" y="207818"/>
              <a:chExt cx="4482374" cy="426227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40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 flipH="1">
            <a:off x="902514" y="2665307"/>
            <a:ext cx="2691989" cy="1513765"/>
            <a:chOff x="723877" y="2529866"/>
            <a:chExt cx="2691989" cy="1513765"/>
          </a:xfrm>
        </p:grpSpPr>
        <p:grpSp>
          <p:nvGrpSpPr>
            <p:cNvPr id="46" name="组合 45"/>
            <p:cNvGrpSpPr/>
            <p:nvPr/>
          </p:nvGrpSpPr>
          <p:grpSpPr>
            <a:xfrm>
              <a:off x="723877" y="2529866"/>
              <a:ext cx="1563455" cy="1486683"/>
              <a:chOff x="3854813" y="207818"/>
              <a:chExt cx="4482374" cy="4262270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52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696428" y="3359520"/>
              <a:ext cx="719438" cy="684111"/>
              <a:chOff x="3854813" y="207818"/>
              <a:chExt cx="4482374" cy="4262270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49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50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54" name="直接连接符 53"/>
          <p:cNvCxnSpPr/>
          <p:nvPr/>
        </p:nvCxnSpPr>
        <p:spPr>
          <a:xfrm>
            <a:off x="5512681" y="4646664"/>
            <a:ext cx="116663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030561" y="4812918"/>
            <a:ext cx="213087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8600" y="4848226"/>
            <a:ext cx="7274800" cy="690308"/>
          </a:xfrm>
        </p:spPr>
        <p:txBody>
          <a:bodyPr anchor="ctr" anchorCtr="0"/>
          <a:lstStyle>
            <a:lvl1pPr algn="dist">
              <a:defRPr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19466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  <p:sp>
        <p:nvSpPr>
          <p:cNvPr id="60" name="内容占位符 59"/>
          <p:cNvSpPr>
            <a:spLocks noGrp="1"/>
          </p:cNvSpPr>
          <p:nvPr>
            <p:ph sz="quarter" idx="13" hasCustomPrompt="1"/>
          </p:nvPr>
        </p:nvSpPr>
        <p:spPr>
          <a:xfrm>
            <a:off x="3441902" y="5576888"/>
            <a:ext cx="5308197" cy="412750"/>
          </a:xfrm>
        </p:spPr>
        <p:txBody>
          <a:bodyPr/>
          <a:lstStyle>
            <a:lvl1pPr marL="0" indent="0" algn="dist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1" name="内容占位符 59"/>
          <p:cNvSpPr>
            <a:spLocks noGrp="1"/>
          </p:cNvSpPr>
          <p:nvPr>
            <p:ph sz="quarter" idx="14" hasCustomPrompt="1"/>
          </p:nvPr>
        </p:nvSpPr>
        <p:spPr>
          <a:xfrm>
            <a:off x="4798724" y="6027992"/>
            <a:ext cx="2594552" cy="412750"/>
          </a:xfrm>
        </p:spPr>
        <p:txBody>
          <a:bodyPr/>
          <a:lstStyle>
            <a:lvl1pPr marL="0" indent="0" algn="dist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456246" y="1369570"/>
            <a:ext cx="295544" cy="2955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+mj-ea"/>
                <a:ea typeface="+mj-ea"/>
              </a:rPr>
              <a:t>2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84234" y="1369570"/>
            <a:ext cx="295544" cy="2955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+mj-ea"/>
                <a:ea typeface="+mj-ea"/>
              </a:rPr>
              <a:t>0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12221" y="1369570"/>
            <a:ext cx="295544" cy="2955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+mj-ea"/>
                <a:ea typeface="+mj-ea"/>
              </a:rPr>
              <a:t>1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40209" y="1369570"/>
            <a:ext cx="295544" cy="2955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+mj-ea"/>
                <a:ea typeface="+mj-ea"/>
              </a:rPr>
              <a:t>7</a:t>
            </a:r>
            <a:endParaRPr lang="zh-CN" altLang="en-US" sz="1800" dirty="0"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87400"/>
            <a:ext cx="4165200" cy="1600200"/>
          </a:xfrm>
        </p:spPr>
        <p:txBody>
          <a:bodyPr anchor="t" anchorCtr="0"/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874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876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29370" y="365125"/>
            <a:ext cx="1324429" cy="5811838"/>
          </a:xfrm>
        </p:spPr>
        <p:txBody>
          <a:bodyPr vert="eaVert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987971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2" Type="http://schemas.openxmlformats.org/officeDocument/2006/relationships/image" Target="../media/image14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.xml"/><Relationship Id="rId4" Type="http://schemas.openxmlformats.org/officeDocument/2006/relationships/image" Target="../media/image14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8.xml"/><Relationship Id="rId4" Type="http://schemas.openxmlformats.org/officeDocument/2006/relationships/image" Target="../media/image14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9.xml"/><Relationship Id="rId2" Type="http://schemas.openxmlformats.org/officeDocument/2006/relationships/image" Target="../media/image14.png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1.xml"/><Relationship Id="rId2" Type="http://schemas.openxmlformats.org/officeDocument/2006/relationships/image" Target="../media/image14.pn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2.xml"/><Relationship Id="rId2" Type="http://schemas.openxmlformats.org/officeDocument/2006/relationships/image" Target="../media/image14.png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3.xml"/><Relationship Id="rId2" Type="http://schemas.openxmlformats.org/officeDocument/2006/relationships/image" Target="../media/image14.png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4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4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6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4803140"/>
            <a:ext cx="9521190" cy="1416685"/>
          </a:xfrm>
        </p:spPr>
        <p:txBody>
          <a:bodyPr>
            <a:noAutofit/>
          </a:bodyPr>
          <a:lstStyle/>
          <a:p>
            <a:r>
              <a:rPr lang="zh-CN" altLang="zh-CN" sz="4400" b="1">
                <a:solidFill>
                  <a:schemeClr val="accent3"/>
                </a:solidFill>
              </a:rPr>
              <a:t>淘 宝 客 服 销 售 技 巧</a:t>
            </a:r>
            <a:br>
              <a:rPr lang="zh-CN" altLang="zh-CN" sz="4400" b="1">
                <a:solidFill>
                  <a:schemeClr val="accent3"/>
                </a:solidFill>
              </a:rPr>
            </a:br>
            <a:r>
              <a:rPr lang="zh-CN" altLang="zh-CN" sz="4400" b="1">
                <a:solidFill>
                  <a:schemeClr val="accent3"/>
                </a:solidFill>
              </a:rPr>
              <a:t>                                            </a:t>
            </a:r>
            <a:r>
              <a:rPr lang="zh-CN" altLang="zh-CN" sz="1800" b="1">
                <a:solidFill>
                  <a:schemeClr val="accent3"/>
                </a:solidFill>
                <a:latin typeface="+mn-ea"/>
                <a:ea typeface="+mn-ea"/>
              </a:rPr>
              <a:t>主讲人：陈芳</a:t>
            </a:r>
            <a:endParaRPr lang="zh-CN" altLang="zh-CN" sz="1800" b="1">
              <a:solidFill>
                <a:schemeClr val="accent3"/>
              </a:solidFill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85" y="2075815"/>
            <a:ext cx="503555" cy="69786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309235" y="1910080"/>
            <a:ext cx="1610995" cy="10629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364480" y="1890395"/>
            <a:ext cx="180340" cy="72199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1"/>
          <p:cNvSpPr txBox="1"/>
          <p:nvPr/>
        </p:nvSpPr>
        <p:spPr>
          <a:xfrm>
            <a:off x="2474595" y="460693"/>
            <a:ext cx="5318125" cy="384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1.3.2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团队快捷短语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1" name="TextBox 2"/>
          <p:cNvSpPr txBox="1"/>
          <p:nvPr/>
        </p:nvSpPr>
        <p:spPr>
          <a:xfrm>
            <a:off x="8475663" y="1384300"/>
            <a:ext cx="1555750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去年开始增设团队快捷短语，大促，主推产品，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店铺优惠券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都可以设置好快短，方便客服日常工作。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PDS1O)IK0RRNM9]4DD3I_T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" y="1691640"/>
            <a:ext cx="7953375" cy="5064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482080" y="1409065"/>
            <a:ext cx="222885" cy="24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4"/>
          <p:cNvSpPr/>
          <p:nvPr/>
        </p:nvSpPr>
        <p:spPr>
          <a:xfrm>
            <a:off x="2907348" y="668655"/>
            <a:ext cx="233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u="sng" dirty="0">
                <a:solidFill>
                  <a:srgbClr val="005C33"/>
                </a:solidFill>
                <a:latin typeface="方正正中黑简体" pitchFamily="2" charset="-122"/>
                <a:ea typeface="方正正中黑简体" pitchFamily="2" charset="-122"/>
                <a:sym typeface="方正正中黑简体" pitchFamily="2" charset="-122"/>
              </a:rPr>
              <a:t>1.</a:t>
            </a:r>
            <a:r>
              <a:rPr lang="en-US" altLang="zh-CN" sz="2800" u="sng" dirty="0">
                <a:solidFill>
                  <a:srgbClr val="005C33"/>
                </a:solidFill>
                <a:latin typeface="方正正中黑简体" pitchFamily="2" charset="-122"/>
                <a:ea typeface="方正正中黑简体" pitchFamily="2" charset="-122"/>
                <a:sym typeface="方正正中黑简体" pitchFamily="2" charset="-122"/>
              </a:rPr>
              <a:t>4</a:t>
            </a:r>
            <a:r>
              <a:rPr lang="zh-CN" altLang="en-US" sz="2800" u="sng" dirty="0">
                <a:solidFill>
                  <a:srgbClr val="005C33"/>
                </a:solidFill>
                <a:latin typeface="方正正中黑简体" pitchFamily="2" charset="-122"/>
                <a:ea typeface="方正正中黑简体" pitchFamily="2" charset="-122"/>
                <a:sym typeface="方正正中黑简体" pitchFamily="2" charset="-122"/>
              </a:rPr>
              <a:t> 搜狗短语</a:t>
            </a:r>
            <a:endParaRPr lang="zh-CN" altLang="en-US" sz="2800" u="sng" dirty="0">
              <a:solidFill>
                <a:srgbClr val="005C33"/>
              </a:solidFill>
              <a:latin typeface="方正正中黑简体" pitchFamily="2" charset="-122"/>
              <a:ea typeface="方正正中黑简体" pitchFamily="2" charset="-122"/>
              <a:sym typeface="方正正中黑简体" pitchFamily="2" charset="-122"/>
            </a:endParaRP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605" y="1761490"/>
            <a:ext cx="5799138" cy="401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1691323"/>
            <a:ext cx="3886200" cy="451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Box 2"/>
          <p:cNvSpPr txBox="1"/>
          <p:nvPr/>
        </p:nvSpPr>
        <p:spPr>
          <a:xfrm>
            <a:off x="435610" y="5829618"/>
            <a:ext cx="57991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整理日常搜狗短语文档，发给客服设置使用，不断及时更新。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16370" y="1417320"/>
            <a:ext cx="197485" cy="2235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1667193" y="6115050"/>
            <a:ext cx="27098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600" b="1" dirty="0">
                <a:solidFill>
                  <a:srgbClr val="005C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Hardware</a:t>
            </a:r>
            <a:endParaRPr lang="zh-CN" altLang="en-US" sz="1600" b="1" dirty="0">
              <a:solidFill>
                <a:srgbClr val="005C33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4785360" y="6096318"/>
            <a:ext cx="2878138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6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Software</a:t>
            </a:r>
            <a:endParaRPr lang="zh-CN" altLang="en-US" sz="1600" b="1" dirty="0">
              <a:solidFill>
                <a:srgbClr val="FFC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7663498" y="6097905"/>
            <a:ext cx="1109662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1600" b="1" dirty="0">
                <a:solidFill>
                  <a:srgbClr val="01804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Summary</a:t>
            </a:r>
            <a:endParaRPr lang="zh-CN" altLang="en-US" sz="1600" b="1" dirty="0">
              <a:solidFill>
                <a:srgbClr val="018048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3317" name="Picture 6" descr="12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075" y="5807393"/>
            <a:ext cx="1022350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7" descr="13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75" y="5923280"/>
            <a:ext cx="447675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8" descr="14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13" y="5923280"/>
            <a:ext cx="481012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0" descr="19-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3200"/>
            <a:ext cx="5638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 Box 11"/>
          <p:cNvSpPr txBox="1"/>
          <p:nvPr/>
        </p:nvSpPr>
        <p:spPr>
          <a:xfrm>
            <a:off x="2176463" y="3481388"/>
            <a:ext cx="3121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dirty="0">
                <a:solidFill>
                  <a:srgbClr val="F9BF13"/>
                </a:solidFill>
                <a:latin typeface="Arial" panose="020B0604020202020204" pitchFamily="34" charset="0"/>
                <a:ea typeface="方正兰亭粗黑_GBK" charset="-122"/>
              </a:rPr>
              <a:t>软件（人）</a:t>
            </a:r>
            <a:endParaRPr lang="zh-CN" altLang="en-US" sz="3600" dirty="0">
              <a:solidFill>
                <a:srgbClr val="F9BF13"/>
              </a:solidFill>
              <a:latin typeface="Arial" panose="020B0604020202020204" pitchFamily="34" charset="0"/>
              <a:ea typeface="方正兰亭粗黑_GBK" charset="-122"/>
            </a:endParaRPr>
          </a:p>
        </p:txBody>
      </p:sp>
      <p:sp>
        <p:nvSpPr>
          <p:cNvPr id="14346" name="Text Box 12"/>
          <p:cNvSpPr txBox="1"/>
          <p:nvPr/>
        </p:nvSpPr>
        <p:spPr>
          <a:xfrm>
            <a:off x="5807075" y="3394075"/>
            <a:ext cx="1403350" cy="1292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lnSpc>
                <a:spcPct val="70000"/>
              </a:lnSpc>
            </a:pPr>
            <a:r>
              <a:rPr lang="zh-CN" altLang="en-US" sz="16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基本要求</a:t>
            </a: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6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专业知识</a:t>
            </a: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6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销售技巧</a:t>
            </a: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6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售后问题处理</a:t>
            </a: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</p:txBody>
      </p:sp>
      <p:sp>
        <p:nvSpPr>
          <p:cNvPr id="13323" name="Text Box 14"/>
          <p:cNvSpPr txBox="1"/>
          <p:nvPr/>
        </p:nvSpPr>
        <p:spPr>
          <a:xfrm>
            <a:off x="4498975" y="3522663"/>
            <a:ext cx="63817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b="1" dirty="0">
                <a:solidFill>
                  <a:srgbClr val="F9BF13"/>
                </a:solidFill>
                <a:latin typeface="Tahoma" panose="020B0604030504040204" pitchFamily="34" charset="0"/>
                <a:ea typeface="方正兰亭粗黑_GBK" charset="-122"/>
              </a:rPr>
              <a:t>02</a:t>
            </a:r>
            <a:endParaRPr lang="zh-CN" altLang="en-US" sz="2800" b="1" dirty="0">
              <a:solidFill>
                <a:srgbClr val="F9BF13"/>
              </a:solidFill>
              <a:latin typeface="Tahoma" panose="020B0604030504040204" pitchFamily="34" charset="0"/>
              <a:ea typeface="方正兰亭粗黑_GBK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07480" y="1400175"/>
            <a:ext cx="154940" cy="24066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Box 1"/>
          <p:cNvSpPr txBox="1"/>
          <p:nvPr/>
        </p:nvSpPr>
        <p:spPr>
          <a:xfrm>
            <a:off x="2864485" y="664845"/>
            <a:ext cx="4108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2.1 基本要求</a:t>
            </a:r>
            <a:endParaRPr lang="zh-CN" altLang="en-US" sz="2800" u="sng" dirty="0">
              <a:solidFill>
                <a:srgbClr val="005C33"/>
              </a:solidFill>
              <a:latin typeface="方正兰亭黑_GBK" charset="-122"/>
              <a:ea typeface="方正兰亭细黑_GBK" charset="-122"/>
            </a:endParaRPr>
          </a:p>
        </p:txBody>
      </p:sp>
      <p:grpSp>
        <p:nvGrpSpPr>
          <p:cNvPr id="15363" name="组合 8"/>
          <p:cNvGrpSpPr/>
          <p:nvPr/>
        </p:nvGrpSpPr>
        <p:grpSpPr>
          <a:xfrm>
            <a:off x="1096010" y="1781810"/>
            <a:ext cx="4436745" cy="4989830"/>
            <a:chOff x="-1047841" y="0"/>
            <a:chExt cx="3067141" cy="3721100"/>
          </a:xfrm>
        </p:grpSpPr>
        <p:grpSp>
          <p:nvGrpSpPr>
            <p:cNvPr id="14364" name="组合 115"/>
            <p:cNvGrpSpPr/>
            <p:nvPr/>
          </p:nvGrpSpPr>
          <p:grpSpPr>
            <a:xfrm>
              <a:off x="-1047841" y="0"/>
              <a:ext cx="3067141" cy="3721100"/>
              <a:chOff x="-1047841" y="0"/>
              <a:chExt cx="3067141" cy="3721100"/>
            </a:xfrm>
          </p:grpSpPr>
          <p:grpSp>
            <p:nvGrpSpPr>
              <p:cNvPr id="14368" name="组合 116"/>
              <p:cNvGrpSpPr/>
              <p:nvPr/>
            </p:nvGrpSpPr>
            <p:grpSpPr>
              <a:xfrm>
                <a:off x="-1047841" y="0"/>
                <a:ext cx="3067141" cy="3721100"/>
                <a:chOff x="-1047841" y="0"/>
                <a:chExt cx="3067141" cy="3721100"/>
              </a:xfrm>
            </p:grpSpPr>
            <p:sp>
              <p:nvSpPr>
                <p:cNvPr id="14383" name="Rectangle 13 copy"/>
                <p:cNvSpPr/>
                <p:nvPr/>
              </p:nvSpPr>
              <p:spPr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91D2DB"/>
                </a:solidFill>
                <a:ln w="9525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4384" name="矩形 132"/>
                <p:cNvSpPr/>
                <p:nvPr/>
              </p:nvSpPr>
              <p:spPr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009943"/>
                </a:solidFill>
                <a:ln w="9525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4385" name="矩形 133"/>
                <p:cNvSpPr/>
                <p:nvPr/>
              </p:nvSpPr>
              <p:spPr>
                <a:xfrm>
                  <a:off x="-1047841" y="4032"/>
                  <a:ext cx="2019300" cy="1032101"/>
                </a:xfrm>
                <a:prstGeom prst="rect">
                  <a:avLst/>
                </a:prstGeom>
                <a:solidFill>
                  <a:srgbClr val="92CF7C"/>
                </a:solidFill>
                <a:ln w="9525">
                  <a:noFill/>
                </a:ln>
              </p:spPr>
              <p:txBody>
                <a:bodyPr anchor="ctr"/>
                <a:p>
                  <a:pPr lvl="0" algn="ctr" eaLnBrk="1" hangingPunct="1"/>
                  <a:r>
                    <a:rPr lang="zh-CN" altLang="en-US" sz="3600" dirty="0">
                      <a:latin typeface="Calibri" panose="020F0502020204030204" charset="0"/>
                      <a:ea typeface="宋体" panose="02010600030101010101" pitchFamily="2" charset="-122"/>
                      <a:sym typeface="Calibri" panose="020F0502020204030204" charset="0"/>
                    </a:rPr>
                    <a:t> 要求</a:t>
                  </a:r>
                  <a:endParaRPr lang="zh-CN" altLang="en-US" sz="3600" dirty="0"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4386" name="直接连接符 134"/>
                <p:cNvSpPr/>
                <p:nvPr/>
              </p:nvSpPr>
              <p:spPr>
                <a:xfrm>
                  <a:off x="0" y="1032101"/>
                  <a:ext cx="2019300" cy="1"/>
                </a:xfrm>
                <a:prstGeom prst="line">
                  <a:avLst/>
                </a:prstGeom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69" name="组合 117"/>
              <p:cNvGrpSpPr/>
              <p:nvPr/>
            </p:nvGrpSpPr>
            <p:grpSpPr>
              <a:xfrm>
                <a:off x="1411401" y="789611"/>
                <a:ext cx="125298" cy="476873"/>
                <a:chOff x="0" y="0"/>
                <a:chExt cx="125298" cy="476873"/>
              </a:xfrm>
            </p:grpSpPr>
            <p:grpSp>
              <p:nvGrpSpPr>
                <p:cNvPr id="14377" name="组合 125"/>
                <p:cNvGrpSpPr/>
                <p:nvPr/>
              </p:nvGrpSpPr>
              <p:grpSpPr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4381" name="椭圆 129"/>
                  <p:cNvSpPr/>
                  <p:nvPr/>
                </p:nvSpPr>
                <p:spPr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anchor="ctr"/>
                  <a:p>
                    <a:pPr lvl="0" algn="ctr" eaLnBrk="1" hangingPunct="1"/>
                    <a:endParaRPr lang="zh-CN" altLang="en-US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4382" name="直接连接符 130"/>
                  <p:cNvSpPr/>
                  <p:nvPr/>
                </p:nvSpPr>
                <p:spPr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ln w="222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4378" name="组合 126"/>
                <p:cNvGrpSpPr/>
                <p:nvPr/>
              </p:nvGrpSpPr>
              <p:grpSpPr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4379" name="椭圆 127"/>
                  <p:cNvSpPr/>
                  <p:nvPr/>
                </p:nvSpPr>
                <p:spPr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rot="10800000" anchor="ctr"/>
                  <a:p>
                    <a:pPr lvl="0" algn="ctr" eaLnBrk="1" hangingPunct="1"/>
                    <a:endParaRPr lang="zh-CN" altLang="en-US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4380" name="直接连接符 128"/>
                  <p:cNvSpPr/>
                  <p:nvPr/>
                </p:nvSpPr>
                <p:spPr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ln w="222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4370" name="组合 118"/>
              <p:cNvGrpSpPr/>
              <p:nvPr/>
            </p:nvGrpSpPr>
            <p:grpSpPr>
              <a:xfrm>
                <a:off x="487251" y="793664"/>
                <a:ext cx="125298" cy="476873"/>
                <a:chOff x="0" y="0"/>
                <a:chExt cx="125298" cy="476873"/>
              </a:xfrm>
            </p:grpSpPr>
            <p:grpSp>
              <p:nvGrpSpPr>
                <p:cNvPr id="14371" name="组合 119"/>
                <p:cNvGrpSpPr/>
                <p:nvPr/>
              </p:nvGrpSpPr>
              <p:grpSpPr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4375" name="椭圆 123"/>
                  <p:cNvSpPr/>
                  <p:nvPr/>
                </p:nvSpPr>
                <p:spPr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anchor="ctr"/>
                  <a:p>
                    <a:pPr lvl="0" algn="ctr" eaLnBrk="1" hangingPunct="1"/>
                    <a:endParaRPr lang="zh-CN" altLang="en-US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4376" name="直接连接符 124"/>
                  <p:cNvSpPr/>
                  <p:nvPr/>
                </p:nvSpPr>
                <p:spPr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ln w="222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4372" name="组合 120"/>
                <p:cNvGrpSpPr/>
                <p:nvPr/>
              </p:nvGrpSpPr>
              <p:grpSpPr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4373" name="椭圆 121"/>
                  <p:cNvSpPr/>
                  <p:nvPr/>
                </p:nvSpPr>
                <p:spPr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rot="10800000" anchor="ctr"/>
                  <a:p>
                    <a:pPr lvl="0" algn="ctr" eaLnBrk="1" hangingPunct="1"/>
                    <a:endParaRPr lang="zh-CN" altLang="en-US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4374" name="直接连接符 122"/>
                  <p:cNvSpPr/>
                  <p:nvPr/>
                </p:nvSpPr>
                <p:spPr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ln w="222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grpSp>
          <p:nvGrpSpPr>
            <p:cNvPr id="14365" name="组合 5"/>
            <p:cNvGrpSpPr/>
            <p:nvPr/>
          </p:nvGrpSpPr>
          <p:grpSpPr>
            <a:xfrm>
              <a:off x="18657" y="1372367"/>
              <a:ext cx="2000643" cy="1876711"/>
              <a:chOff x="288" y="0"/>
              <a:chExt cx="2000643" cy="1876711"/>
            </a:xfrm>
          </p:grpSpPr>
          <p:sp>
            <p:nvSpPr>
              <p:cNvPr id="14366" name="文本框 136"/>
              <p:cNvSpPr/>
              <p:nvPr/>
            </p:nvSpPr>
            <p:spPr>
              <a:xfrm>
                <a:off x="330619" y="0"/>
                <a:ext cx="1158902" cy="2746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lvl="0" eaLnBrk="1" hangingPunct="1"/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     </a:t>
                </a:r>
                <a:r>
                  <a:rPr lang="zh-CN" altLang="en-US" sz="1800" dirty="0">
                    <a:latin typeface="Arial" panose="020B0604020202020204" pitchFamily="34" charset="0"/>
                    <a:ea typeface="宋体" panose="02010600030101010101" pitchFamily="2" charset="-122"/>
                  </a:rPr>
                  <a:t>打字速度快</a:t>
                </a:r>
                <a:endPara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7" name="矩形 138"/>
              <p:cNvSpPr/>
              <p:nvPr/>
            </p:nvSpPr>
            <p:spPr>
              <a:xfrm>
                <a:off x="288" y="362794"/>
                <a:ext cx="2000643" cy="15139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vl="0" algn="ctr" eaLnBrk="1" hangingPunct="1"/>
                <a:r>
                  <a:rPr lang="zh-CN" altLang="en-US" sz="1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文字理解能力</a:t>
                </a:r>
                <a:endPara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endParaRPr lang="en-US" altLang="x-none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r>
                  <a:rPr lang="zh-CN" altLang="en-US" sz="1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语言表达能力</a:t>
                </a:r>
                <a:endPara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endParaRPr lang="en-US" altLang="x-none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r>
                  <a:rPr lang="en-US" altLang="zh-CN" sz="1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word,excel,</a:t>
                </a:r>
                <a:r>
                  <a:rPr lang="zh-CN" altLang="zh-CN" sz="1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旺旺</a:t>
                </a:r>
                <a:r>
                  <a:rPr lang="zh-CN" altLang="en-US" sz="1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等软件，淘宝及天猫后台操作</a:t>
                </a:r>
                <a:endPara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5364" name="组合 9"/>
          <p:cNvGrpSpPr/>
          <p:nvPr/>
        </p:nvGrpSpPr>
        <p:grpSpPr>
          <a:xfrm>
            <a:off x="5716905" y="1781810"/>
            <a:ext cx="4591050" cy="5012055"/>
            <a:chOff x="-176635" y="-10370"/>
            <a:chExt cx="3020715" cy="3731470"/>
          </a:xfrm>
        </p:grpSpPr>
        <p:grpSp>
          <p:nvGrpSpPr>
            <p:cNvPr id="14341" name="组合 95"/>
            <p:cNvGrpSpPr/>
            <p:nvPr/>
          </p:nvGrpSpPr>
          <p:grpSpPr>
            <a:xfrm>
              <a:off x="0" y="-10370"/>
              <a:ext cx="2844080" cy="3731470"/>
              <a:chOff x="0" y="-10370"/>
              <a:chExt cx="2844080" cy="3731470"/>
            </a:xfrm>
          </p:grpSpPr>
          <p:grpSp>
            <p:nvGrpSpPr>
              <p:cNvPr id="14345" name="组合 96"/>
              <p:cNvGrpSpPr/>
              <p:nvPr/>
            </p:nvGrpSpPr>
            <p:grpSpPr>
              <a:xfrm>
                <a:off x="0" y="-10370"/>
                <a:ext cx="2844080" cy="3731470"/>
                <a:chOff x="0" y="-10370"/>
                <a:chExt cx="2844080" cy="3731470"/>
              </a:xfrm>
            </p:grpSpPr>
            <p:sp>
              <p:nvSpPr>
                <p:cNvPr id="14360" name="Rectangle 13 copy"/>
                <p:cNvSpPr/>
                <p:nvPr/>
              </p:nvSpPr>
              <p:spPr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91D2DB"/>
                </a:solidFill>
                <a:ln w="9525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4361" name="矩形 112"/>
                <p:cNvSpPr/>
                <p:nvPr/>
              </p:nvSpPr>
              <p:spPr>
                <a:xfrm>
                  <a:off x="0" y="-2004"/>
                  <a:ext cx="2019300" cy="3721100"/>
                </a:xfrm>
                <a:prstGeom prst="rect">
                  <a:avLst/>
                </a:prstGeom>
                <a:solidFill>
                  <a:srgbClr val="009943"/>
                </a:solidFill>
                <a:ln w="9525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4362" name="矩形 113"/>
                <p:cNvSpPr/>
                <p:nvPr/>
              </p:nvSpPr>
              <p:spPr>
                <a:xfrm>
                  <a:off x="824780" y="-10370"/>
                  <a:ext cx="2019300" cy="1032101"/>
                </a:xfrm>
                <a:prstGeom prst="rect">
                  <a:avLst/>
                </a:prstGeom>
                <a:solidFill>
                  <a:srgbClr val="92CF7C"/>
                </a:solidFill>
                <a:ln w="9525">
                  <a:noFill/>
                </a:ln>
              </p:spPr>
              <p:txBody>
                <a:bodyPr anchor="ctr"/>
                <a:p>
                  <a:pPr lvl="0" algn="ctr" eaLnBrk="1" hangingPunct="1"/>
                  <a:r>
                    <a:rPr lang="zh-CN" altLang="en-US" sz="3600" dirty="0">
                      <a:latin typeface="Calibri" panose="020F0502020204030204" charset="0"/>
                      <a:ea typeface="宋体" panose="02010600030101010101" pitchFamily="2" charset="-122"/>
                      <a:sym typeface="Calibri" panose="020F0502020204030204" charset="0"/>
                    </a:rPr>
                    <a:t>素质</a:t>
                  </a:r>
                  <a:endParaRPr lang="zh-CN" altLang="en-US" sz="3600" dirty="0"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4363" name="直接连接符 114"/>
                <p:cNvSpPr/>
                <p:nvPr/>
              </p:nvSpPr>
              <p:spPr>
                <a:xfrm>
                  <a:off x="0" y="1032101"/>
                  <a:ext cx="2019300" cy="1"/>
                </a:xfrm>
                <a:prstGeom prst="line">
                  <a:avLst/>
                </a:prstGeom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46" name="组合 97"/>
              <p:cNvGrpSpPr/>
              <p:nvPr/>
            </p:nvGrpSpPr>
            <p:grpSpPr>
              <a:xfrm>
                <a:off x="1411401" y="789611"/>
                <a:ext cx="125298" cy="476873"/>
                <a:chOff x="0" y="0"/>
                <a:chExt cx="125298" cy="476873"/>
              </a:xfrm>
            </p:grpSpPr>
            <p:grpSp>
              <p:nvGrpSpPr>
                <p:cNvPr id="14354" name="组合 105"/>
                <p:cNvGrpSpPr/>
                <p:nvPr/>
              </p:nvGrpSpPr>
              <p:grpSpPr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4358" name="椭圆 109"/>
                  <p:cNvSpPr/>
                  <p:nvPr/>
                </p:nvSpPr>
                <p:spPr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anchor="ctr"/>
                  <a:p>
                    <a:pPr lvl="0" algn="ctr" eaLnBrk="1" hangingPunct="1"/>
                    <a:endParaRPr lang="zh-CN" altLang="en-US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4359" name="直接连接符 110"/>
                  <p:cNvSpPr/>
                  <p:nvPr/>
                </p:nvSpPr>
                <p:spPr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ln w="222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4355" name="组合 106"/>
                <p:cNvGrpSpPr/>
                <p:nvPr/>
              </p:nvGrpSpPr>
              <p:grpSpPr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4356" name="椭圆 107"/>
                  <p:cNvSpPr/>
                  <p:nvPr/>
                </p:nvSpPr>
                <p:spPr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anchor="ctr"/>
                  <a:p>
                    <a:pPr lvl="0" algn="ctr" eaLnBrk="1" hangingPunct="1"/>
                    <a:endParaRPr lang="zh-CN" altLang="en-US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4357" name="直接连接符 108"/>
                  <p:cNvSpPr/>
                  <p:nvPr/>
                </p:nvSpPr>
                <p:spPr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ln w="222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4347" name="组合 98"/>
              <p:cNvGrpSpPr/>
              <p:nvPr/>
            </p:nvGrpSpPr>
            <p:grpSpPr>
              <a:xfrm>
                <a:off x="487251" y="793664"/>
                <a:ext cx="125298" cy="476873"/>
                <a:chOff x="0" y="0"/>
                <a:chExt cx="125298" cy="476873"/>
              </a:xfrm>
            </p:grpSpPr>
            <p:grpSp>
              <p:nvGrpSpPr>
                <p:cNvPr id="14348" name="组合 99"/>
                <p:cNvGrpSpPr/>
                <p:nvPr/>
              </p:nvGrpSpPr>
              <p:grpSpPr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4352" name="椭圆 103"/>
                  <p:cNvSpPr/>
                  <p:nvPr/>
                </p:nvSpPr>
                <p:spPr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anchor="ctr"/>
                  <a:p>
                    <a:pPr lvl="0" algn="ctr" eaLnBrk="1" hangingPunct="1"/>
                    <a:endParaRPr lang="zh-CN" altLang="en-US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4353" name="直接连接符 104"/>
                  <p:cNvSpPr/>
                  <p:nvPr/>
                </p:nvSpPr>
                <p:spPr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ln w="222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4349" name="组合 100"/>
                <p:cNvGrpSpPr/>
                <p:nvPr/>
              </p:nvGrpSpPr>
              <p:grpSpPr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4350" name="椭圆 101"/>
                  <p:cNvSpPr/>
                  <p:nvPr/>
                </p:nvSpPr>
                <p:spPr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anchor="ctr"/>
                  <a:p>
                    <a:pPr lvl="0" algn="ctr" eaLnBrk="1" hangingPunct="1"/>
                    <a:endParaRPr lang="zh-CN" altLang="en-US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14351" name="直接连接符 102"/>
                  <p:cNvSpPr/>
                  <p:nvPr/>
                </p:nvSpPr>
                <p:spPr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ln w="222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grpSp>
          <p:nvGrpSpPr>
            <p:cNvPr id="14342" name="组合 139"/>
            <p:cNvGrpSpPr/>
            <p:nvPr/>
          </p:nvGrpSpPr>
          <p:grpSpPr>
            <a:xfrm>
              <a:off x="-176635" y="1376691"/>
              <a:ext cx="2372569" cy="1714302"/>
              <a:chOff x="-219322" y="-161"/>
              <a:chExt cx="2372569" cy="1714302"/>
            </a:xfrm>
          </p:grpSpPr>
          <p:sp>
            <p:nvSpPr>
              <p:cNvPr id="14343" name="文本框 140"/>
              <p:cNvSpPr/>
              <p:nvPr/>
            </p:nvSpPr>
            <p:spPr>
              <a:xfrm>
                <a:off x="-219322" y="-161"/>
                <a:ext cx="2372569" cy="2741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vl="0" eaLnBrk="1" hangingPunct="1"/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  <a:sym typeface="方正正黑简体" pitchFamily="2" charset="-122"/>
                  </a:rPr>
                  <a:t>   </a:t>
                </a:r>
                <a:r>
                  <a:rPr lang="zh-CN" altLang="en-US" sz="1800" dirty="0">
                    <a:latin typeface="宋体" panose="02010600030101010101" pitchFamily="2" charset="-122"/>
                    <a:ea typeface="宋体" panose="02010600030101010101" pitchFamily="2" charset="-122"/>
                    <a:sym typeface="方正正黑简体" pitchFamily="2" charset="-122"/>
                  </a:rPr>
                  <a:t>心理素质好，抗压能力强</a:t>
                </a: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344" name="矩形 141"/>
              <p:cNvSpPr/>
              <p:nvPr/>
            </p:nvSpPr>
            <p:spPr>
              <a:xfrm>
                <a:off x="125" y="408859"/>
                <a:ext cx="2000463" cy="13052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vl="0" algn="ctr" eaLnBrk="1" hangingPunct="1"/>
                <a:r>
                  <a:rPr lang="zh-CN" altLang="en-US" sz="1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随机应变，能独立处理疑难</a:t>
                </a: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endPara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r>
                  <a:rPr lang="zh-CN" altLang="en-US" sz="1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有责任心</a:t>
                </a: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endPara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r>
                  <a:rPr lang="zh-CN" altLang="en-US" sz="1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主动学习，团队协作能力</a:t>
                </a:r>
                <a:endParaRPr lang="en-US" altLang="x-none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lvl="0" algn="ctr" eaLnBrk="1" hangingPunct="1"/>
                <a:endParaRPr lang="en-US" altLang="x-none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490335" y="1434465"/>
            <a:ext cx="223520" cy="198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1"/>
          <p:cNvSpPr txBox="1"/>
          <p:nvPr/>
        </p:nvSpPr>
        <p:spPr>
          <a:xfrm>
            <a:off x="2687320" y="703580"/>
            <a:ext cx="4108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2.</a:t>
            </a:r>
            <a:r>
              <a:rPr lang="en-US" altLang="zh-CN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2</a:t>
            </a:r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 专业知识</a:t>
            </a:r>
            <a:endParaRPr lang="zh-CN" altLang="en-US" sz="2800" u="sng" dirty="0">
              <a:solidFill>
                <a:srgbClr val="005C33"/>
              </a:solidFill>
              <a:latin typeface="方正兰亭黑_GBK" charset="-122"/>
              <a:ea typeface="方正兰亭细黑_GBK" charset="-122"/>
            </a:endParaRPr>
          </a:p>
        </p:txBody>
      </p:sp>
      <p:grpSp>
        <p:nvGrpSpPr>
          <p:cNvPr id="15363" name="组合 5"/>
          <p:cNvGrpSpPr/>
          <p:nvPr/>
        </p:nvGrpSpPr>
        <p:grpSpPr>
          <a:xfrm>
            <a:off x="1236663" y="1827213"/>
            <a:ext cx="2214562" cy="3997325"/>
            <a:chOff x="0" y="0"/>
            <a:chExt cx="2214563" cy="3996480"/>
          </a:xfrm>
        </p:grpSpPr>
        <p:sp>
          <p:nvSpPr>
            <p:cNvPr id="15374" name="矩形 6"/>
            <p:cNvSpPr/>
            <p:nvPr/>
          </p:nvSpPr>
          <p:spPr>
            <a:xfrm>
              <a:off x="0" y="1038968"/>
              <a:ext cx="2214563" cy="2957512"/>
            </a:xfrm>
            <a:prstGeom prst="rect">
              <a:avLst/>
            </a:prstGeom>
            <a:solidFill>
              <a:srgbClr val="018048"/>
            </a:solidFill>
            <a:ln w="9525">
              <a:noFill/>
            </a:ln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5375" name="椭圆 8"/>
            <p:cNvSpPr/>
            <p:nvPr/>
          </p:nvSpPr>
          <p:spPr>
            <a:xfrm>
              <a:off x="0" y="0"/>
              <a:ext cx="2214563" cy="927001"/>
            </a:xfrm>
            <a:prstGeom prst="ellipse">
              <a:avLst/>
            </a:prstGeom>
            <a:solidFill>
              <a:srgbClr val="018048"/>
            </a:solidFill>
            <a:ln w="9525">
              <a:noFill/>
            </a:ln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5376" name="矩形 15"/>
            <p:cNvSpPr/>
            <p:nvPr/>
          </p:nvSpPr>
          <p:spPr>
            <a:xfrm>
              <a:off x="245508" y="290839"/>
              <a:ext cx="1723550" cy="400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1" hangingPunct="1"/>
              <a:r>
                <a:rPr lang="zh-CN" altLang="en-US" dirty="0">
                  <a:latin typeface="Arial" panose="020B0604020202020204" pitchFamily="34" charset="0"/>
                  <a:ea typeface="微软雅黑" panose="020B0503020204020204" charset="-122"/>
                </a:rPr>
                <a:t>商品专业知识</a:t>
              </a:r>
              <a:endParaRPr lang="zh-CN" altLang="en-US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377" name="矩形 24"/>
            <p:cNvSpPr/>
            <p:nvPr/>
          </p:nvSpPr>
          <p:spPr>
            <a:xfrm>
              <a:off x="404812" y="1395117"/>
              <a:ext cx="1495426" cy="23078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 eaLnBrk="1" hangingPunct="1"/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产品参数</a:t>
              </a:r>
              <a:endParaRPr lang="en-US" altLang="zh-CN" sz="18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产品卖点</a:t>
              </a:r>
              <a:endParaRPr lang="en-US" altLang="x-none" sz="18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产品使用</a:t>
              </a:r>
              <a:endParaRPr lang="en-US" altLang="x-none" sz="18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产品售后</a:t>
              </a:r>
              <a:endParaRPr lang="en-US" altLang="x-none" sz="18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竞品对比</a:t>
              </a:r>
              <a:endParaRPr lang="en-US" altLang="x-none" sz="18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实物培训</a:t>
              </a: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页面培训</a:t>
              </a: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活动玩法等</a:t>
              </a: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368" name="组合 5"/>
          <p:cNvGrpSpPr/>
          <p:nvPr/>
        </p:nvGrpSpPr>
        <p:grpSpPr>
          <a:xfrm>
            <a:off x="4295775" y="1825625"/>
            <a:ext cx="2214563" cy="4535488"/>
            <a:chOff x="0" y="0"/>
            <a:chExt cx="2214563" cy="4533775"/>
          </a:xfrm>
        </p:grpSpPr>
        <p:sp>
          <p:nvSpPr>
            <p:cNvPr id="15370" name="矩形 6"/>
            <p:cNvSpPr/>
            <p:nvPr/>
          </p:nvSpPr>
          <p:spPr>
            <a:xfrm>
              <a:off x="0" y="1038968"/>
              <a:ext cx="2214563" cy="2957512"/>
            </a:xfrm>
            <a:prstGeom prst="rect">
              <a:avLst/>
            </a:prstGeom>
            <a:solidFill>
              <a:srgbClr val="018048"/>
            </a:solidFill>
            <a:ln w="9525">
              <a:noFill/>
            </a:ln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5371" name="椭圆 8"/>
            <p:cNvSpPr/>
            <p:nvPr/>
          </p:nvSpPr>
          <p:spPr>
            <a:xfrm>
              <a:off x="0" y="0"/>
              <a:ext cx="2214563" cy="927001"/>
            </a:xfrm>
            <a:prstGeom prst="ellipse">
              <a:avLst/>
            </a:prstGeom>
            <a:solidFill>
              <a:srgbClr val="018048"/>
            </a:solidFill>
            <a:ln w="9525">
              <a:noFill/>
            </a:ln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5372" name="矩形 15"/>
            <p:cNvSpPr/>
            <p:nvPr/>
          </p:nvSpPr>
          <p:spPr>
            <a:xfrm>
              <a:off x="506413" y="290403"/>
              <a:ext cx="1200150" cy="396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1" hangingPunct="1"/>
              <a:r>
                <a:rPr lang="zh-CN" altLang="en-US" dirty="0">
                  <a:latin typeface="Arial" panose="020B0604020202020204" pitchFamily="34" charset="0"/>
                  <a:ea typeface="微软雅黑" panose="020B0503020204020204" charset="-122"/>
                </a:rPr>
                <a:t>业务知识</a:t>
              </a:r>
              <a:endParaRPr lang="zh-CN" altLang="en-US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373" name="矩形 24"/>
            <p:cNvSpPr/>
            <p:nvPr/>
          </p:nvSpPr>
          <p:spPr>
            <a:xfrm>
              <a:off x="223838" y="1395118"/>
              <a:ext cx="1766887" cy="31386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发货快递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快递费用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截货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发货系统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店铺后台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千牛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快捷短语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en-US" altLang="zh-CN" sz="1800" dirty="0">
                  <a:latin typeface="宋体" panose="02010600030101010101" pitchFamily="2" charset="-122"/>
                  <a:ea typeface="微软雅黑" panose="020B0503020204020204" charset="-122"/>
                </a:rPr>
                <a:t>3C</a:t>
              </a:r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认证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全国联保等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endParaRPr lang="en-US" altLang="x-none" sz="18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endParaRPr lang="zh-CN" altLang="en-US" sz="18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5"/>
          <p:cNvGrpSpPr/>
          <p:nvPr/>
        </p:nvGrpSpPr>
        <p:grpSpPr>
          <a:xfrm>
            <a:off x="7288213" y="1825625"/>
            <a:ext cx="2214562" cy="3997325"/>
            <a:chOff x="0" y="0"/>
            <a:chExt cx="2214563" cy="3996480"/>
          </a:xfrm>
        </p:grpSpPr>
        <p:sp>
          <p:nvSpPr>
            <p:cNvPr id="15366" name="矩形 6"/>
            <p:cNvSpPr/>
            <p:nvPr/>
          </p:nvSpPr>
          <p:spPr>
            <a:xfrm>
              <a:off x="0" y="1038968"/>
              <a:ext cx="2214563" cy="2957512"/>
            </a:xfrm>
            <a:prstGeom prst="rect">
              <a:avLst/>
            </a:prstGeom>
            <a:solidFill>
              <a:srgbClr val="018048"/>
            </a:solidFill>
            <a:ln w="9525">
              <a:noFill/>
            </a:ln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5367" name="椭圆 8"/>
            <p:cNvSpPr/>
            <p:nvPr/>
          </p:nvSpPr>
          <p:spPr>
            <a:xfrm>
              <a:off x="0" y="0"/>
              <a:ext cx="2214563" cy="927001"/>
            </a:xfrm>
            <a:prstGeom prst="ellipse">
              <a:avLst/>
            </a:prstGeom>
            <a:solidFill>
              <a:srgbClr val="018048"/>
            </a:solidFill>
            <a:ln w="9525">
              <a:noFill/>
            </a:ln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3" name="矩形 15"/>
            <p:cNvSpPr/>
            <p:nvPr/>
          </p:nvSpPr>
          <p:spPr>
            <a:xfrm>
              <a:off x="252413" y="290451"/>
              <a:ext cx="1708150" cy="3967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1" hangingPunct="1"/>
              <a:r>
                <a:rPr lang="zh-CN" altLang="en-US" dirty="0">
                  <a:latin typeface="Arial" panose="020B0604020202020204" pitchFamily="34" charset="0"/>
                  <a:ea typeface="微软雅黑" panose="020B0503020204020204" charset="-122"/>
                </a:rPr>
                <a:t>淘宝官方规则</a:t>
              </a:r>
              <a:endParaRPr lang="zh-CN" altLang="en-US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369" name="矩形 24"/>
            <p:cNvSpPr/>
            <p:nvPr/>
          </p:nvSpPr>
          <p:spPr>
            <a:xfrm>
              <a:off x="139700" y="1395118"/>
              <a:ext cx="1941513" cy="20308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交易规则：支付，退款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退换货规则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售后退款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r>
                <a:rPr lang="zh-CN" altLang="en-US" sz="1800" dirty="0">
                  <a:latin typeface="宋体" panose="02010600030101010101" pitchFamily="2" charset="-122"/>
                  <a:ea typeface="微软雅黑" panose="020B0503020204020204" charset="-122"/>
                </a:rPr>
                <a:t>消费者保障等</a:t>
              </a:r>
              <a:endParaRPr lang="en-US" altLang="zh-CN" sz="1800" dirty="0"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endParaRPr lang="en-US" altLang="zh-CN" sz="18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endParaRPr>
            </a:p>
            <a:p>
              <a:pPr lvl="0" algn="ctr" eaLnBrk="1" hangingPunct="1"/>
              <a:endParaRPr lang="en-US" altLang="x-none" sz="18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516370" y="1391920"/>
            <a:ext cx="154305" cy="2832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Box 1"/>
          <p:cNvSpPr txBox="1"/>
          <p:nvPr/>
        </p:nvSpPr>
        <p:spPr>
          <a:xfrm>
            <a:off x="2359025" y="701675"/>
            <a:ext cx="4108450" cy="1262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2.</a:t>
            </a:r>
            <a:r>
              <a:rPr lang="en-US" altLang="zh-CN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3</a:t>
            </a:r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 销售技巧</a:t>
            </a:r>
            <a:endParaRPr lang="en-US" altLang="zh-CN" sz="2800" u="sng" dirty="0">
              <a:solidFill>
                <a:srgbClr val="005C33"/>
              </a:solidFill>
              <a:latin typeface="方正兰亭黑_GBK" charset="-122"/>
              <a:ea typeface="方正兰亭细黑_GBK" charset="-122"/>
            </a:endParaRPr>
          </a:p>
          <a:p>
            <a:pPr lvl="0" eaLnBrk="1" hangingPunct="1"/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2.3.1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客户分析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/>
            <a:endParaRPr lang="zh-CN" altLang="en-US" sz="2800" u="sng" dirty="0">
              <a:solidFill>
                <a:srgbClr val="005C33"/>
              </a:solidFill>
              <a:latin typeface="方正兰亭黑_GBK" charset="-122"/>
              <a:ea typeface="方正兰亭细黑_GBK" charset="-122"/>
            </a:endParaRPr>
          </a:p>
        </p:txBody>
      </p:sp>
      <p:grpSp>
        <p:nvGrpSpPr>
          <p:cNvPr id="18" name="组合 3196"/>
          <p:cNvGrpSpPr/>
          <p:nvPr/>
        </p:nvGrpSpPr>
        <p:grpSpPr>
          <a:xfrm>
            <a:off x="1306513" y="1735138"/>
            <a:ext cx="3613150" cy="2368550"/>
            <a:chOff x="0" y="0"/>
            <a:chExt cx="4119974" cy="2148718"/>
          </a:xfrm>
        </p:grpSpPr>
        <p:grpSp>
          <p:nvGrpSpPr>
            <p:cNvPr id="16450" name="组合 3195"/>
            <p:cNvGrpSpPr/>
            <p:nvPr/>
          </p:nvGrpSpPr>
          <p:grpSpPr>
            <a:xfrm>
              <a:off x="0" y="0"/>
              <a:ext cx="2972292" cy="1694217"/>
              <a:chOff x="0" y="0"/>
              <a:chExt cx="2972292" cy="1694217"/>
            </a:xfrm>
          </p:grpSpPr>
          <p:sp>
            <p:nvSpPr>
              <p:cNvPr id="16452" name="等腰三角形 41"/>
              <p:cNvSpPr/>
              <p:nvPr/>
            </p:nvSpPr>
            <p:spPr>
              <a:xfrm rot="5400000" flipH="1">
                <a:off x="1377859" y="99784"/>
                <a:ext cx="216574" cy="2972292"/>
              </a:xfrm>
              <a:custGeom>
                <a:avLst/>
                <a:gdLst>
                  <a:gd name="txL" fmla="*/ 0 w 222648"/>
                  <a:gd name="txT" fmla="*/ 0 h 3055655"/>
                  <a:gd name="txR" fmla="*/ 222648 w 222648"/>
                  <a:gd name="txB" fmla="*/ 3055655 h 3055655"/>
                </a:gdLst>
                <a:ahLst/>
                <a:cxnLst>
                  <a:cxn ang="0">
                    <a:pos x="3156" y="2527752"/>
                  </a:cxn>
                  <a:cxn ang="0">
                    <a:pos x="95034" y="1981705"/>
                  </a:cxn>
                  <a:cxn ang="0">
                    <a:pos x="188602" y="0"/>
                  </a:cxn>
                  <a:cxn ang="0">
                    <a:pos x="188602" y="2527752"/>
                  </a:cxn>
                  <a:cxn ang="0">
                    <a:pos x="3156" y="2527752"/>
                  </a:cxn>
                </a:cxnLst>
                <a:rect l="txL" t="txT" r="txR" b="txB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59000">
                    <a:srgbClr val="5B595B">
                      <a:alpha val="100000"/>
                    </a:srgbClr>
                  </a:gs>
                  <a:gs pos="100000">
                    <a:srgbClr val="433C29">
                      <a:alpha val="100000"/>
                    </a:srgb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53" name="矩形 40"/>
              <p:cNvSpPr/>
              <p:nvPr/>
            </p:nvSpPr>
            <p:spPr>
              <a:xfrm>
                <a:off x="69612" y="0"/>
                <a:ext cx="2902678" cy="1477640"/>
              </a:xfrm>
              <a:prstGeom prst="rect">
                <a:avLst/>
              </a:prstGeom>
              <a:solidFill>
                <a:srgbClr val="D1E7A7"/>
              </a:solidFill>
              <a:ln w="12700">
                <a:noFill/>
              </a:ln>
            </p:spPr>
            <p:txBody>
              <a:bodyPr anchor="ctr"/>
              <a:p>
                <a:pPr lvl="0" algn="ctr" eaLnBrk="1" hangingPunct="1"/>
                <a:endParaRPr lang="zh-CN" altLang="zh-CN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6454" name="组合 52"/>
              <p:cNvGrpSpPr/>
              <p:nvPr/>
            </p:nvGrpSpPr>
            <p:grpSpPr>
              <a:xfrm>
                <a:off x="433471" y="233764"/>
                <a:ext cx="2360223" cy="1066913"/>
                <a:chOff x="0" y="0"/>
                <a:chExt cx="2426420" cy="1096837"/>
              </a:xfrm>
            </p:grpSpPr>
            <p:sp>
              <p:nvSpPr>
                <p:cNvPr id="16502" name="文本框 53"/>
                <p:cNvSpPr/>
                <p:nvPr/>
              </p:nvSpPr>
              <p:spPr>
                <a:xfrm>
                  <a:off x="607918" y="0"/>
                  <a:ext cx="1720007" cy="3732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lvl="0" eaLnBrk="1" hangingPunct="1"/>
                  <a:r>
                    <a:rPr lang="zh-CN" altLang="en-US" dirty="0">
                      <a:latin typeface="微软雅黑" panose="020B0503020204020204" charset="-122"/>
                      <a:ea typeface="微软雅黑" panose="020B0503020204020204" charset="-122"/>
                    </a:rPr>
                    <a:t>支配型客户</a:t>
                  </a:r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72" name="矩形 54"/>
                <p:cNvSpPr>
                  <a:spLocks noChangeArrowheads="1"/>
                </p:cNvSpPr>
                <p:nvPr/>
              </p:nvSpPr>
              <p:spPr bwMode="auto">
                <a:xfrm>
                  <a:off x="-862" y="494033"/>
                  <a:ext cx="2426681" cy="602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rPr>
                    <a:t>目标产品明确，</a:t>
                  </a:r>
                  <a:endPara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rPr>
                    <a:t>购买意图明显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55" name="组合 3141"/>
              <p:cNvGrpSpPr/>
              <p:nvPr/>
            </p:nvGrpSpPr>
            <p:grpSpPr>
              <a:xfrm>
                <a:off x="519183" y="132360"/>
                <a:ext cx="303524" cy="303526"/>
                <a:chOff x="0" y="0"/>
                <a:chExt cx="363537" cy="363538"/>
              </a:xfrm>
            </p:grpSpPr>
            <p:sp>
              <p:nvSpPr>
                <p:cNvPr id="16456" name="Freeform 42"/>
                <p:cNvSpPr/>
                <p:nvPr/>
              </p:nvSpPr>
              <p:spPr>
                <a:xfrm>
                  <a:off x="180975" y="0"/>
                  <a:ext cx="136525" cy="73025"/>
                </a:xfrm>
                <a:custGeom>
                  <a:avLst/>
                  <a:gdLst>
                    <a:gd name="txL" fmla="*/ 0 w 117"/>
                    <a:gd name="txT" fmla="*/ 0 h 63"/>
                    <a:gd name="txR" fmla="*/ 117 w 117"/>
                    <a:gd name="txB" fmla="*/ 63 h 63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17" h="63">
                      <a:moveTo>
                        <a:pt x="105" y="63"/>
                      </a:moveTo>
                      <a:cubicBezTo>
                        <a:pt x="92" y="48"/>
                        <a:pt x="76" y="37"/>
                        <a:pt x="58" y="29"/>
                      </a:cubicBezTo>
                      <a:cubicBezTo>
                        <a:pt x="40" y="20"/>
                        <a:pt x="20" y="16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3" y="0"/>
                        <a:pt x="45" y="4"/>
                        <a:pt x="65" y="14"/>
                      </a:cubicBezTo>
                      <a:cubicBezTo>
                        <a:pt x="85" y="23"/>
                        <a:pt x="103" y="36"/>
                        <a:pt x="117" y="52"/>
                      </a:cubicBezTo>
                      <a:lnTo>
                        <a:pt x="105" y="63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57" name="Freeform 43"/>
                <p:cNvSpPr/>
                <p:nvPr/>
              </p:nvSpPr>
              <p:spPr>
                <a:xfrm>
                  <a:off x="180975" y="0"/>
                  <a:ext cx="1" cy="17463"/>
                </a:xfrm>
                <a:custGeom>
                  <a:avLst/>
                  <a:gdLst>
                    <a:gd name="txL" fmla="*/ 0 w 1"/>
                    <a:gd name="txT" fmla="*/ 0 h 11"/>
                    <a:gd name="txR" fmla="*/ 1 w 1"/>
                    <a:gd name="txB" fmla="*/ 11 h 11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58" name="Freeform 44"/>
                <p:cNvSpPr/>
                <p:nvPr/>
              </p:nvSpPr>
              <p:spPr>
                <a:xfrm>
                  <a:off x="180975" y="344487"/>
                  <a:ext cx="1" cy="19050"/>
                </a:xfrm>
                <a:custGeom>
                  <a:avLst/>
                  <a:gdLst>
                    <a:gd name="txL" fmla="*/ 0 w 1"/>
                    <a:gd name="txT" fmla="*/ 0 h 12"/>
                    <a:gd name="txR" fmla="*/ 1 w 1"/>
                    <a:gd name="txB" fmla="*/ 12 h 12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59" name="Freeform 45"/>
                <p:cNvSpPr/>
                <p:nvPr/>
              </p:nvSpPr>
              <p:spPr>
                <a:xfrm>
                  <a:off x="303212" y="60325"/>
                  <a:ext cx="60325" cy="120650"/>
                </a:xfrm>
                <a:custGeom>
                  <a:avLst/>
                  <a:gdLst>
                    <a:gd name="txL" fmla="*/ 0 w 52"/>
                    <a:gd name="txT" fmla="*/ 0 h 105"/>
                    <a:gd name="txR" fmla="*/ 52 w 52"/>
                    <a:gd name="txB" fmla="*/ 105 h 105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2" h="105">
                      <a:moveTo>
                        <a:pt x="52" y="105"/>
                      </a:moveTo>
                      <a:cubicBezTo>
                        <a:pt x="36" y="105"/>
                        <a:pt x="36" y="105"/>
                        <a:pt x="36" y="105"/>
                      </a:cubicBezTo>
                      <a:cubicBezTo>
                        <a:pt x="36" y="70"/>
                        <a:pt x="23" y="37"/>
                        <a:pt x="0" y="1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38" y="29"/>
                        <a:pt x="52" y="66"/>
                        <a:pt x="52" y="105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60" name="Freeform 46"/>
                <p:cNvSpPr/>
                <p:nvPr/>
              </p:nvSpPr>
              <p:spPr>
                <a:xfrm>
                  <a:off x="303212" y="180975"/>
                  <a:ext cx="60325" cy="122238"/>
                </a:xfrm>
                <a:custGeom>
                  <a:avLst/>
                  <a:gdLst>
                    <a:gd name="txL" fmla="*/ 0 w 52"/>
                    <a:gd name="txT" fmla="*/ 0 h 105"/>
                    <a:gd name="txR" fmla="*/ 52 w 52"/>
                    <a:gd name="txB" fmla="*/ 105 h 105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2" h="105">
                      <a:moveTo>
                        <a:pt x="12" y="105"/>
                      </a:move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23" y="68"/>
                        <a:pt x="36" y="35"/>
                        <a:pt x="3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39"/>
                        <a:pt x="38" y="76"/>
                        <a:pt x="12" y="105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61" name="Rectangle 47"/>
                <p:cNvSpPr/>
                <p:nvPr/>
              </p:nvSpPr>
              <p:spPr>
                <a:xfrm>
                  <a:off x="180975" y="344487"/>
                  <a:ext cx="1588" cy="19050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62" name="Freeform 48"/>
                <p:cNvSpPr/>
                <p:nvPr/>
              </p:nvSpPr>
              <p:spPr>
                <a:xfrm>
                  <a:off x="180975" y="0"/>
                  <a:ext cx="1" cy="17463"/>
                </a:xfrm>
                <a:custGeom>
                  <a:avLst/>
                  <a:gdLst>
                    <a:gd name="txL" fmla="*/ 0 w 1"/>
                    <a:gd name="txT" fmla="*/ 0 h 11"/>
                    <a:gd name="txR" fmla="*/ 1 w 1"/>
                    <a:gd name="txB" fmla="*/ 11 h 11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63" name="Freeform 49"/>
                <p:cNvSpPr/>
                <p:nvPr/>
              </p:nvSpPr>
              <p:spPr>
                <a:xfrm>
                  <a:off x="180975" y="290512"/>
                  <a:ext cx="136525" cy="73025"/>
                </a:xfrm>
                <a:custGeom>
                  <a:avLst/>
                  <a:gdLst>
                    <a:gd name="txL" fmla="*/ 0 w 117"/>
                    <a:gd name="txT" fmla="*/ 0 h 63"/>
                    <a:gd name="txR" fmla="*/ 117 w 117"/>
                    <a:gd name="txB" fmla="*/ 63 h 63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17" h="63">
                      <a:moveTo>
                        <a:pt x="0" y="63"/>
                      </a:move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20" y="47"/>
                        <a:pt x="40" y="43"/>
                        <a:pt x="58" y="34"/>
                      </a:cubicBezTo>
                      <a:cubicBezTo>
                        <a:pt x="76" y="26"/>
                        <a:pt x="92" y="15"/>
                        <a:pt x="105" y="0"/>
                      </a:cubicBezTo>
                      <a:cubicBezTo>
                        <a:pt x="117" y="11"/>
                        <a:pt x="117" y="11"/>
                        <a:pt x="117" y="11"/>
                      </a:cubicBezTo>
                      <a:cubicBezTo>
                        <a:pt x="103" y="27"/>
                        <a:pt x="85" y="40"/>
                        <a:pt x="65" y="49"/>
                      </a:cubicBezTo>
                      <a:cubicBezTo>
                        <a:pt x="45" y="59"/>
                        <a:pt x="23" y="63"/>
                        <a:pt x="0" y="63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64" name="Freeform 50"/>
                <p:cNvSpPr/>
                <p:nvPr/>
              </p:nvSpPr>
              <p:spPr>
                <a:xfrm>
                  <a:off x="0" y="60325"/>
                  <a:ext cx="60325" cy="120650"/>
                </a:xfrm>
                <a:custGeom>
                  <a:avLst/>
                  <a:gdLst>
                    <a:gd name="txL" fmla="*/ 0 w 52"/>
                    <a:gd name="txT" fmla="*/ 0 h 105"/>
                    <a:gd name="txR" fmla="*/ 52 w 52"/>
                    <a:gd name="txB" fmla="*/ 105 h 105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2" h="105">
                      <a:moveTo>
                        <a:pt x="16" y="105"/>
                      </a:move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66"/>
                        <a:pt x="14" y="29"/>
                        <a:pt x="40" y="0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29" y="37"/>
                        <a:pt x="16" y="70"/>
                        <a:pt x="16" y="105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65" name="Freeform 51"/>
                <p:cNvSpPr/>
                <p:nvPr/>
              </p:nvSpPr>
              <p:spPr>
                <a:xfrm>
                  <a:off x="46037" y="290512"/>
                  <a:ext cx="134938" cy="73025"/>
                </a:xfrm>
                <a:custGeom>
                  <a:avLst/>
                  <a:gdLst>
                    <a:gd name="txL" fmla="*/ 0 w 117"/>
                    <a:gd name="txT" fmla="*/ 0 h 63"/>
                    <a:gd name="txR" fmla="*/ 117 w 117"/>
                    <a:gd name="txB" fmla="*/ 63 h 63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17" h="63">
                      <a:moveTo>
                        <a:pt x="117" y="63"/>
                      </a:moveTo>
                      <a:cubicBezTo>
                        <a:pt x="94" y="63"/>
                        <a:pt x="72" y="59"/>
                        <a:pt x="51" y="49"/>
                      </a:cubicBezTo>
                      <a:cubicBezTo>
                        <a:pt x="32" y="40"/>
                        <a:pt x="14" y="27"/>
                        <a:pt x="0" y="1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25" y="14"/>
                        <a:pt x="41" y="26"/>
                        <a:pt x="58" y="34"/>
                      </a:cubicBezTo>
                      <a:cubicBezTo>
                        <a:pt x="77" y="42"/>
                        <a:pt x="96" y="47"/>
                        <a:pt x="117" y="47"/>
                      </a:cubicBezTo>
                      <a:lnTo>
                        <a:pt x="117" y="63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66" name="Freeform 52"/>
                <p:cNvSpPr/>
                <p:nvPr/>
              </p:nvSpPr>
              <p:spPr>
                <a:xfrm>
                  <a:off x="0" y="180975"/>
                  <a:ext cx="60325" cy="122238"/>
                </a:xfrm>
                <a:custGeom>
                  <a:avLst/>
                  <a:gdLst>
                    <a:gd name="txL" fmla="*/ 0 w 52"/>
                    <a:gd name="txT" fmla="*/ 0 h 105"/>
                    <a:gd name="txR" fmla="*/ 52 w 52"/>
                    <a:gd name="txB" fmla="*/ 105 h 105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2" h="105">
                      <a:moveTo>
                        <a:pt x="40" y="105"/>
                      </a:moveTo>
                      <a:cubicBezTo>
                        <a:pt x="14" y="76"/>
                        <a:pt x="0" y="39"/>
                        <a:pt x="0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35"/>
                        <a:pt x="29" y="68"/>
                        <a:pt x="52" y="94"/>
                      </a:cubicBezTo>
                      <a:lnTo>
                        <a:pt x="40" y="105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67" name="Freeform 53"/>
                <p:cNvSpPr/>
                <p:nvPr/>
              </p:nvSpPr>
              <p:spPr>
                <a:xfrm>
                  <a:off x="46037" y="0"/>
                  <a:ext cx="134938" cy="73025"/>
                </a:xfrm>
                <a:custGeom>
                  <a:avLst/>
                  <a:gdLst>
                    <a:gd name="txL" fmla="*/ 0 w 117"/>
                    <a:gd name="txT" fmla="*/ 0 h 63"/>
                    <a:gd name="txR" fmla="*/ 117 w 117"/>
                    <a:gd name="txB" fmla="*/ 63 h 63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17" h="63">
                      <a:moveTo>
                        <a:pt x="12" y="63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14" y="36"/>
                        <a:pt x="32" y="23"/>
                        <a:pt x="51" y="14"/>
                      </a:cubicBezTo>
                      <a:cubicBezTo>
                        <a:pt x="72" y="4"/>
                        <a:pt x="94" y="0"/>
                        <a:pt x="117" y="0"/>
                      </a:cubicBezTo>
                      <a:cubicBezTo>
                        <a:pt x="117" y="16"/>
                        <a:pt x="117" y="16"/>
                        <a:pt x="117" y="16"/>
                      </a:cubicBezTo>
                      <a:cubicBezTo>
                        <a:pt x="96" y="16"/>
                        <a:pt x="77" y="21"/>
                        <a:pt x="58" y="29"/>
                      </a:cubicBezTo>
                      <a:cubicBezTo>
                        <a:pt x="41" y="37"/>
                        <a:pt x="25" y="49"/>
                        <a:pt x="12" y="63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68" name="Freeform 54"/>
                <p:cNvSpPr/>
                <p:nvPr/>
              </p:nvSpPr>
              <p:spPr>
                <a:xfrm>
                  <a:off x="180975" y="0"/>
                  <a:ext cx="1" cy="17463"/>
                </a:xfrm>
                <a:custGeom>
                  <a:avLst/>
                  <a:gdLst>
                    <a:gd name="txL" fmla="*/ 0 w 1"/>
                    <a:gd name="txT" fmla="*/ 0 h 11"/>
                    <a:gd name="txR" fmla="*/ 1 w 1"/>
                    <a:gd name="txB" fmla="*/ 11 h 11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69" name="Rectangle 55"/>
                <p:cNvSpPr/>
                <p:nvPr/>
              </p:nvSpPr>
              <p:spPr>
                <a:xfrm>
                  <a:off x="9525" y="173037"/>
                  <a:ext cx="85725" cy="17463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70" name="Rectangle 56"/>
                <p:cNvSpPr/>
                <p:nvPr/>
              </p:nvSpPr>
              <p:spPr>
                <a:xfrm>
                  <a:off x="95250" y="173037"/>
                  <a:ext cx="85725" cy="17463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71" name="Rectangle 57"/>
                <p:cNvSpPr/>
                <p:nvPr/>
              </p:nvSpPr>
              <p:spPr>
                <a:xfrm>
                  <a:off x="266700" y="173037"/>
                  <a:ext cx="87313" cy="17463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72" name="Rectangle 58"/>
                <p:cNvSpPr/>
                <p:nvPr/>
              </p:nvSpPr>
              <p:spPr>
                <a:xfrm>
                  <a:off x="180975" y="173037"/>
                  <a:ext cx="85725" cy="17463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73" name="Freeform 59"/>
                <p:cNvSpPr/>
                <p:nvPr/>
              </p:nvSpPr>
              <p:spPr>
                <a:xfrm>
                  <a:off x="100012" y="273050"/>
                  <a:ext cx="80963" cy="90488"/>
                </a:xfrm>
                <a:custGeom>
                  <a:avLst/>
                  <a:gdLst>
                    <a:gd name="txL" fmla="*/ 0 w 70"/>
                    <a:gd name="txT" fmla="*/ 0 h 78"/>
                    <a:gd name="txR" fmla="*/ 70 w 70"/>
                    <a:gd name="txB" fmla="*/ 78 h 78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70" h="78">
                      <a:moveTo>
                        <a:pt x="70" y="78"/>
                      </a:moveTo>
                      <a:cubicBezTo>
                        <a:pt x="55" y="78"/>
                        <a:pt x="40" y="71"/>
                        <a:pt x="28" y="57"/>
                      </a:cubicBezTo>
                      <a:cubicBezTo>
                        <a:pt x="16" y="44"/>
                        <a:pt x="7" y="26"/>
                        <a:pt x="0" y="5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2" y="19"/>
                        <a:pt x="30" y="35"/>
                        <a:pt x="40" y="46"/>
                      </a:cubicBezTo>
                      <a:cubicBezTo>
                        <a:pt x="49" y="56"/>
                        <a:pt x="59" y="62"/>
                        <a:pt x="70" y="62"/>
                      </a:cubicBezTo>
                      <a:lnTo>
                        <a:pt x="70" y="78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74" name="Freeform 60"/>
                <p:cNvSpPr/>
                <p:nvPr/>
              </p:nvSpPr>
              <p:spPr>
                <a:xfrm>
                  <a:off x="85725" y="84137"/>
                  <a:ext cx="31750" cy="96838"/>
                </a:xfrm>
                <a:custGeom>
                  <a:avLst/>
                  <a:gdLst>
                    <a:gd name="txL" fmla="*/ 0 w 28"/>
                    <a:gd name="txT" fmla="*/ 0 h 84"/>
                    <a:gd name="txR" fmla="*/ 28 w 28"/>
                    <a:gd name="txB" fmla="*/ 84 h 8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8" h="84">
                      <a:moveTo>
                        <a:pt x="17" y="84"/>
                      </a:move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54"/>
                        <a:pt x="4" y="25"/>
                        <a:pt x="13" y="0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1" y="29"/>
                        <a:pt x="17" y="56"/>
                        <a:pt x="17" y="84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75" name="Freeform 61"/>
                <p:cNvSpPr/>
                <p:nvPr/>
              </p:nvSpPr>
              <p:spPr>
                <a:xfrm>
                  <a:off x="244475" y="180975"/>
                  <a:ext cx="33338" cy="98425"/>
                </a:xfrm>
                <a:custGeom>
                  <a:avLst/>
                  <a:gdLst>
                    <a:gd name="txL" fmla="*/ 0 w 29"/>
                    <a:gd name="txT" fmla="*/ 0 h 84"/>
                    <a:gd name="txR" fmla="*/ 29 w 29"/>
                    <a:gd name="txB" fmla="*/ 84 h 8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" h="84">
                      <a:moveTo>
                        <a:pt x="16" y="84"/>
                      </a:move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8" y="55"/>
                        <a:pt x="12" y="28"/>
                        <a:pt x="12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30"/>
                        <a:pt x="24" y="59"/>
                        <a:pt x="16" y="84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76" name="Freeform 62"/>
                <p:cNvSpPr/>
                <p:nvPr/>
              </p:nvSpPr>
              <p:spPr>
                <a:xfrm>
                  <a:off x="100012" y="0"/>
                  <a:ext cx="80963" cy="90488"/>
                </a:xfrm>
                <a:custGeom>
                  <a:avLst/>
                  <a:gdLst>
                    <a:gd name="txL" fmla="*/ 0 w 70"/>
                    <a:gd name="txT" fmla="*/ 0 h 78"/>
                    <a:gd name="txR" fmla="*/ 70 w 70"/>
                    <a:gd name="txB" fmla="*/ 78 h 78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70" h="78">
                      <a:moveTo>
                        <a:pt x="15" y="78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7" y="52"/>
                        <a:pt x="16" y="34"/>
                        <a:pt x="28" y="21"/>
                      </a:cubicBezTo>
                      <a:cubicBezTo>
                        <a:pt x="40" y="7"/>
                        <a:pt x="55" y="0"/>
                        <a:pt x="70" y="0"/>
                      </a:cubicBez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59" y="16"/>
                        <a:pt x="49" y="22"/>
                        <a:pt x="40" y="32"/>
                      </a:cubicBezTo>
                      <a:cubicBezTo>
                        <a:pt x="30" y="43"/>
                        <a:pt x="22" y="59"/>
                        <a:pt x="15" y="78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77" name="Freeform 63"/>
                <p:cNvSpPr/>
                <p:nvPr/>
              </p:nvSpPr>
              <p:spPr>
                <a:xfrm>
                  <a:off x="180975" y="0"/>
                  <a:ext cx="1" cy="17463"/>
                </a:xfrm>
                <a:custGeom>
                  <a:avLst/>
                  <a:gdLst>
                    <a:gd name="txL" fmla="*/ 0 w 1"/>
                    <a:gd name="txT" fmla="*/ 0 h 16"/>
                    <a:gd name="txR" fmla="*/ 1 w 1"/>
                    <a:gd name="txB" fmla="*/ 16 h 16"/>
                  </a:gdLst>
                  <a:ahLst/>
                  <a:cxnLst>
                    <a:cxn ang="0">
                      <a:pos x="1" y="2147483647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2147483647"/>
                    </a:cxn>
                    <a:cxn ang="0">
                      <a:pos x="1" y="2147483647"/>
                    </a:cxn>
                    <a:cxn ang="0">
                      <a:pos x="1" y="2147483647"/>
                    </a:cxn>
                  </a:cxnLst>
                  <a:rect l="txL" t="txT" r="txR" b="txB"/>
                  <a:pathLst>
                    <a:path w="1" h="16">
                      <a:moveTo>
                        <a:pt x="1" y="16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78" name="Freeform 64"/>
                <p:cNvSpPr/>
                <p:nvPr/>
              </p:nvSpPr>
              <p:spPr>
                <a:xfrm>
                  <a:off x="180975" y="344487"/>
                  <a:ext cx="1" cy="19050"/>
                </a:xfrm>
                <a:custGeom>
                  <a:avLst/>
                  <a:gdLst>
                    <a:gd name="txL" fmla="*/ 0 w 1"/>
                    <a:gd name="txT" fmla="*/ 0 h 16"/>
                    <a:gd name="txR" fmla="*/ 1 w 1"/>
                    <a:gd name="txB" fmla="*/ 16 h 16"/>
                  </a:gdLst>
                  <a:ahLst/>
                  <a:cxnLst>
                    <a:cxn ang="0">
                      <a:pos x="1" y="2147483647"/>
                    </a:cxn>
                    <a:cxn ang="0">
                      <a:pos x="0" y="2147483647"/>
                    </a:cxn>
                    <a:cxn ang="0">
                      <a:pos x="1" y="2147483647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2147483647"/>
                    </a:cxn>
                  </a:cxnLst>
                  <a:rect l="txL" t="txT" r="txR" b="txB"/>
                  <a:pathLst>
                    <a:path w="1" h="16">
                      <a:moveTo>
                        <a:pt x="1" y="16"/>
                      </a:move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79" name="Freeform 65"/>
                <p:cNvSpPr/>
                <p:nvPr/>
              </p:nvSpPr>
              <p:spPr>
                <a:xfrm>
                  <a:off x="180975" y="344487"/>
                  <a:ext cx="1" cy="19050"/>
                </a:xfrm>
                <a:custGeom>
                  <a:avLst/>
                  <a:gdLst>
                    <a:gd name="txL" fmla="*/ 0 w 1"/>
                    <a:gd name="txT" fmla="*/ 0 h 12"/>
                    <a:gd name="txR" fmla="*/ 1 w 1"/>
                    <a:gd name="txB" fmla="*/ 12 h 12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80" name="Freeform 66"/>
                <p:cNvSpPr/>
                <p:nvPr/>
              </p:nvSpPr>
              <p:spPr>
                <a:xfrm>
                  <a:off x="244475" y="84137"/>
                  <a:ext cx="33338" cy="96838"/>
                </a:xfrm>
                <a:custGeom>
                  <a:avLst/>
                  <a:gdLst>
                    <a:gd name="txL" fmla="*/ 0 w 29"/>
                    <a:gd name="txT" fmla="*/ 0 h 84"/>
                    <a:gd name="txR" fmla="*/ 29 w 29"/>
                    <a:gd name="txB" fmla="*/ 84 h 8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" h="84">
                      <a:moveTo>
                        <a:pt x="29" y="84"/>
                      </a:move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12" y="56"/>
                        <a:pt x="8" y="29"/>
                        <a:pt x="0" y="5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24" y="25"/>
                        <a:pt x="29" y="54"/>
                        <a:pt x="29" y="84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81" name="Freeform 67"/>
                <p:cNvSpPr/>
                <p:nvPr/>
              </p:nvSpPr>
              <p:spPr>
                <a:xfrm>
                  <a:off x="85725" y="180975"/>
                  <a:ext cx="31750" cy="98425"/>
                </a:xfrm>
                <a:custGeom>
                  <a:avLst/>
                  <a:gdLst>
                    <a:gd name="txL" fmla="*/ 0 w 28"/>
                    <a:gd name="txT" fmla="*/ 0 h 84"/>
                    <a:gd name="txR" fmla="*/ 28 w 28"/>
                    <a:gd name="txB" fmla="*/ 84 h 8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8" h="84">
                      <a:moveTo>
                        <a:pt x="13" y="84"/>
                      </a:moveTo>
                      <a:cubicBezTo>
                        <a:pt x="4" y="59"/>
                        <a:pt x="0" y="30"/>
                        <a:pt x="0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28"/>
                        <a:pt x="21" y="55"/>
                        <a:pt x="28" y="79"/>
                      </a:cubicBezTo>
                      <a:lnTo>
                        <a:pt x="13" y="84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82" name="Freeform 68"/>
                <p:cNvSpPr/>
                <p:nvPr/>
              </p:nvSpPr>
              <p:spPr>
                <a:xfrm>
                  <a:off x="180975" y="0"/>
                  <a:ext cx="80963" cy="90488"/>
                </a:xfrm>
                <a:custGeom>
                  <a:avLst/>
                  <a:gdLst>
                    <a:gd name="txL" fmla="*/ 0 w 70"/>
                    <a:gd name="txT" fmla="*/ 0 h 78"/>
                    <a:gd name="txR" fmla="*/ 70 w 70"/>
                    <a:gd name="txB" fmla="*/ 78 h 78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70" h="78">
                      <a:moveTo>
                        <a:pt x="54" y="78"/>
                      </a:moveTo>
                      <a:cubicBezTo>
                        <a:pt x="48" y="59"/>
                        <a:pt x="40" y="43"/>
                        <a:pt x="30" y="32"/>
                      </a:cubicBezTo>
                      <a:cubicBezTo>
                        <a:pt x="20" y="22"/>
                        <a:pt x="10" y="16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29" y="7"/>
                        <a:pt x="42" y="21"/>
                      </a:cubicBezTo>
                      <a:cubicBezTo>
                        <a:pt x="53" y="34"/>
                        <a:pt x="63" y="52"/>
                        <a:pt x="70" y="73"/>
                      </a:cubicBezTo>
                      <a:lnTo>
                        <a:pt x="54" y="78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83" name="Freeform 69"/>
                <p:cNvSpPr/>
                <p:nvPr/>
              </p:nvSpPr>
              <p:spPr>
                <a:xfrm>
                  <a:off x="180975" y="273050"/>
                  <a:ext cx="80963" cy="90488"/>
                </a:xfrm>
                <a:custGeom>
                  <a:avLst/>
                  <a:gdLst>
                    <a:gd name="txL" fmla="*/ 0 w 70"/>
                    <a:gd name="txT" fmla="*/ 0 h 78"/>
                    <a:gd name="txR" fmla="*/ 70 w 70"/>
                    <a:gd name="txB" fmla="*/ 78 h 78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70" h="78">
                      <a:moveTo>
                        <a:pt x="0" y="78"/>
                      </a:move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0" y="62"/>
                        <a:pt x="20" y="56"/>
                        <a:pt x="30" y="46"/>
                      </a:cubicBezTo>
                      <a:cubicBezTo>
                        <a:pt x="40" y="35"/>
                        <a:pt x="48" y="19"/>
                        <a:pt x="54" y="0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3" y="26"/>
                        <a:pt x="53" y="44"/>
                        <a:pt x="42" y="57"/>
                      </a:cubicBezTo>
                      <a:cubicBezTo>
                        <a:pt x="29" y="71"/>
                        <a:pt x="15" y="78"/>
                        <a:pt x="0" y="78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84" name="Freeform 70"/>
                <p:cNvSpPr/>
                <p:nvPr/>
              </p:nvSpPr>
              <p:spPr>
                <a:xfrm>
                  <a:off x="180975" y="0"/>
                  <a:ext cx="1" cy="17463"/>
                </a:xfrm>
                <a:custGeom>
                  <a:avLst/>
                  <a:gdLst>
                    <a:gd name="txL" fmla="*/ 0 w 1"/>
                    <a:gd name="txT" fmla="*/ 0 h 11"/>
                    <a:gd name="txR" fmla="*/ 1 w 1"/>
                    <a:gd name="txB" fmla="*/ 11 h 11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85" name="Freeform 71"/>
                <p:cNvSpPr/>
                <p:nvPr/>
              </p:nvSpPr>
              <p:spPr>
                <a:xfrm>
                  <a:off x="47625" y="57150"/>
                  <a:ext cx="63500" cy="39688"/>
                </a:xfrm>
                <a:custGeom>
                  <a:avLst/>
                  <a:gdLst>
                    <a:gd name="txL" fmla="*/ 0 w 54"/>
                    <a:gd name="txT" fmla="*/ 0 h 34"/>
                    <a:gd name="txR" fmla="*/ 54 w 54"/>
                    <a:gd name="txB" fmla="*/ 34 h 3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4" h="34">
                      <a:moveTo>
                        <a:pt x="51" y="34"/>
                      </a:moveTo>
                      <a:cubicBezTo>
                        <a:pt x="31" y="29"/>
                        <a:pt x="14" y="23"/>
                        <a:pt x="0" y="15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21" y="8"/>
                        <a:pt x="37" y="13"/>
                        <a:pt x="54" y="17"/>
                      </a:cubicBezTo>
                      <a:lnTo>
                        <a:pt x="51" y="34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86" name="Freeform 72"/>
                <p:cNvSpPr/>
                <p:nvPr/>
              </p:nvSpPr>
              <p:spPr>
                <a:xfrm>
                  <a:off x="250825" y="57150"/>
                  <a:ext cx="63500" cy="39688"/>
                </a:xfrm>
                <a:custGeom>
                  <a:avLst/>
                  <a:gdLst>
                    <a:gd name="txL" fmla="*/ 0 w 55"/>
                    <a:gd name="txT" fmla="*/ 0 h 34"/>
                    <a:gd name="txR" fmla="*/ 55 w 55"/>
                    <a:gd name="txB" fmla="*/ 34 h 3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5" h="34">
                      <a:moveTo>
                        <a:pt x="4" y="34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8" y="14"/>
                        <a:pt x="34" y="8"/>
                        <a:pt x="47" y="0"/>
                      </a:cubicBezTo>
                      <a:cubicBezTo>
                        <a:pt x="55" y="15"/>
                        <a:pt x="55" y="15"/>
                        <a:pt x="55" y="15"/>
                      </a:cubicBezTo>
                      <a:cubicBezTo>
                        <a:pt x="41" y="23"/>
                        <a:pt x="24" y="29"/>
                        <a:pt x="4" y="34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87" name="Rectangle 73"/>
                <p:cNvSpPr/>
                <p:nvPr/>
              </p:nvSpPr>
              <p:spPr>
                <a:xfrm>
                  <a:off x="180975" y="0"/>
                  <a:ext cx="1588" cy="17463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88" name="Freeform 74"/>
                <p:cNvSpPr/>
                <p:nvPr/>
              </p:nvSpPr>
              <p:spPr>
                <a:xfrm>
                  <a:off x="107950" y="77787"/>
                  <a:ext cx="73025" cy="26988"/>
                </a:xfrm>
                <a:custGeom>
                  <a:avLst/>
                  <a:gdLst>
                    <a:gd name="txL" fmla="*/ 0 w 64"/>
                    <a:gd name="txT" fmla="*/ 0 h 24"/>
                    <a:gd name="txR" fmla="*/ 64 w 64"/>
                    <a:gd name="txB" fmla="*/ 24 h 2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4" h="24">
                      <a:moveTo>
                        <a:pt x="64" y="24"/>
                      </a:moveTo>
                      <a:cubicBezTo>
                        <a:pt x="41" y="24"/>
                        <a:pt x="20" y="21"/>
                        <a:pt x="0" y="17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2" y="5"/>
                        <a:pt x="43" y="7"/>
                        <a:pt x="64" y="7"/>
                      </a:cubicBezTo>
                      <a:lnTo>
                        <a:pt x="64" y="24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89" name="Freeform 75"/>
                <p:cNvSpPr/>
                <p:nvPr/>
              </p:nvSpPr>
              <p:spPr>
                <a:xfrm>
                  <a:off x="180975" y="77787"/>
                  <a:ext cx="74613" cy="26988"/>
                </a:xfrm>
                <a:custGeom>
                  <a:avLst/>
                  <a:gdLst>
                    <a:gd name="txL" fmla="*/ 0 w 64"/>
                    <a:gd name="txT" fmla="*/ 0 h 23"/>
                    <a:gd name="txR" fmla="*/ 64 w 64"/>
                    <a:gd name="txB" fmla="*/ 23 h 23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64" h="23">
                      <a:moveTo>
                        <a:pt x="0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1" y="6"/>
                        <a:pt x="41" y="4"/>
                        <a:pt x="60" y="0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44" y="20"/>
                        <a:pt x="22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90" name="Freeform 76"/>
                <p:cNvSpPr/>
                <p:nvPr/>
              </p:nvSpPr>
              <p:spPr>
                <a:xfrm>
                  <a:off x="180975" y="258762"/>
                  <a:ext cx="74613" cy="25400"/>
                </a:xfrm>
                <a:custGeom>
                  <a:avLst/>
                  <a:gdLst>
                    <a:gd name="txL" fmla="*/ 0 w 64"/>
                    <a:gd name="txT" fmla="*/ 0 h 23"/>
                    <a:gd name="txR" fmla="*/ 64 w 64"/>
                    <a:gd name="txB" fmla="*/ 23 h 23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4" h="23">
                      <a:moveTo>
                        <a:pt x="60" y="23"/>
                      </a:moveTo>
                      <a:cubicBezTo>
                        <a:pt x="41" y="19"/>
                        <a:pt x="21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0"/>
                        <a:pt x="44" y="3"/>
                        <a:pt x="64" y="7"/>
                      </a:cubicBezTo>
                      <a:lnTo>
                        <a:pt x="60" y="23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91" name="Rectangle 77"/>
                <p:cNvSpPr/>
                <p:nvPr/>
              </p:nvSpPr>
              <p:spPr>
                <a:xfrm>
                  <a:off x="180975" y="344487"/>
                  <a:ext cx="1588" cy="19050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92" name="Freeform 78"/>
                <p:cNvSpPr/>
                <p:nvPr/>
              </p:nvSpPr>
              <p:spPr>
                <a:xfrm>
                  <a:off x="250825" y="266700"/>
                  <a:ext cx="63500" cy="38100"/>
                </a:xfrm>
                <a:custGeom>
                  <a:avLst/>
                  <a:gdLst>
                    <a:gd name="txL" fmla="*/ 0 w 55"/>
                    <a:gd name="txT" fmla="*/ 0 h 34"/>
                    <a:gd name="txR" fmla="*/ 55 w 55"/>
                    <a:gd name="txB" fmla="*/ 34 h 3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5" h="34">
                      <a:moveTo>
                        <a:pt x="47" y="34"/>
                      </a:moveTo>
                      <a:cubicBezTo>
                        <a:pt x="34" y="26"/>
                        <a:pt x="18" y="20"/>
                        <a:pt x="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4" y="5"/>
                        <a:pt x="41" y="11"/>
                        <a:pt x="55" y="19"/>
                      </a:cubicBezTo>
                      <a:lnTo>
                        <a:pt x="47" y="34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93" name="Freeform 79"/>
                <p:cNvSpPr/>
                <p:nvPr/>
              </p:nvSpPr>
              <p:spPr>
                <a:xfrm>
                  <a:off x="47625" y="266700"/>
                  <a:ext cx="63500" cy="38100"/>
                </a:xfrm>
                <a:custGeom>
                  <a:avLst/>
                  <a:gdLst>
                    <a:gd name="txL" fmla="*/ 0 w 54"/>
                    <a:gd name="txT" fmla="*/ 0 h 34"/>
                    <a:gd name="txR" fmla="*/ 54 w 54"/>
                    <a:gd name="txB" fmla="*/ 34 h 3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4" h="34">
                      <a:moveTo>
                        <a:pt x="8" y="34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4" y="11"/>
                        <a:pt x="31" y="5"/>
                        <a:pt x="51" y="0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37" y="21"/>
                        <a:pt x="21" y="26"/>
                        <a:pt x="8" y="34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94" name="Freeform 80"/>
                <p:cNvSpPr/>
                <p:nvPr/>
              </p:nvSpPr>
              <p:spPr>
                <a:xfrm>
                  <a:off x="107950" y="258762"/>
                  <a:ext cx="73025" cy="26988"/>
                </a:xfrm>
                <a:custGeom>
                  <a:avLst/>
                  <a:gdLst>
                    <a:gd name="txL" fmla="*/ 0 w 64"/>
                    <a:gd name="txT" fmla="*/ 0 h 24"/>
                    <a:gd name="txR" fmla="*/ 64 w 64"/>
                    <a:gd name="txB" fmla="*/ 24 h 2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4" h="24">
                      <a:moveTo>
                        <a:pt x="3" y="24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0" y="3"/>
                        <a:pt x="41" y="0"/>
                        <a:pt x="64" y="0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43" y="17"/>
                        <a:pt x="22" y="19"/>
                        <a:pt x="3" y="24"/>
                      </a:cubicBez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95" name="Rectangle 81"/>
                <p:cNvSpPr/>
                <p:nvPr/>
              </p:nvSpPr>
              <p:spPr>
                <a:xfrm>
                  <a:off x="173037" y="95250"/>
                  <a:ext cx="17463" cy="85725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96" name="Rectangle 82"/>
                <p:cNvSpPr/>
                <p:nvPr/>
              </p:nvSpPr>
              <p:spPr>
                <a:xfrm>
                  <a:off x="173037" y="180975"/>
                  <a:ext cx="17463" cy="87313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97" name="Freeform 83"/>
                <p:cNvSpPr/>
                <p:nvPr/>
              </p:nvSpPr>
              <p:spPr>
                <a:xfrm>
                  <a:off x="173037" y="354012"/>
                  <a:ext cx="17463" cy="1"/>
                </a:xfrm>
                <a:custGeom>
                  <a:avLst/>
                  <a:gdLst>
                    <a:gd name="txL" fmla="*/ 0 w 11"/>
                    <a:gd name="txT" fmla="*/ 0 h 1"/>
                    <a:gd name="txR" fmla="*/ 11 w 1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98" name="Rectangle 84"/>
                <p:cNvSpPr/>
                <p:nvPr/>
              </p:nvSpPr>
              <p:spPr>
                <a:xfrm>
                  <a:off x="173037" y="9525"/>
                  <a:ext cx="17463" cy="85725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499" name="Freeform 85"/>
                <p:cNvSpPr/>
                <p:nvPr/>
              </p:nvSpPr>
              <p:spPr>
                <a:xfrm>
                  <a:off x="173037" y="9525"/>
                  <a:ext cx="17463" cy="1"/>
                </a:xfrm>
                <a:custGeom>
                  <a:avLst/>
                  <a:gdLst>
                    <a:gd name="txL" fmla="*/ 0 w 11"/>
                    <a:gd name="txT" fmla="*/ 0 h 1"/>
                    <a:gd name="txR" fmla="*/ 11 w 11"/>
                    <a:gd name="txB" fmla="*/ 1 h 1"/>
                  </a:gdLst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11" h="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500" name="Rectangle 86"/>
                <p:cNvSpPr/>
                <p:nvPr/>
              </p:nvSpPr>
              <p:spPr>
                <a:xfrm>
                  <a:off x="173037" y="268287"/>
                  <a:ext cx="17463" cy="85725"/>
                </a:xfrm>
                <a:prstGeom prst="rect">
                  <a:avLst/>
                </a:prstGeom>
                <a:solidFill>
                  <a:srgbClr val="3F762A"/>
                </a:solidFill>
                <a:ln w="9525">
                  <a:noFill/>
                </a:ln>
              </p:spPr>
              <p:txBody>
                <a:bodyPr/>
                <a:p>
                  <a:pPr lvl="0"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501" name="Freeform 41"/>
                <p:cNvSpPr/>
                <p:nvPr/>
              </p:nvSpPr>
              <p:spPr>
                <a:xfrm>
                  <a:off x="180975" y="344487"/>
                  <a:ext cx="1" cy="19050"/>
                </a:xfrm>
                <a:custGeom>
                  <a:avLst/>
                  <a:gdLst>
                    <a:gd name="txL" fmla="*/ 0 w 1"/>
                    <a:gd name="txT" fmla="*/ 0 h 12"/>
                    <a:gd name="txR" fmla="*/ 1 w 1"/>
                    <a:gd name="txB" fmla="*/ 12 h 12"/>
                  </a:gdLst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3F762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16451" name="椭圆 39"/>
            <p:cNvSpPr/>
            <p:nvPr/>
          </p:nvSpPr>
          <p:spPr>
            <a:xfrm>
              <a:off x="2685370" y="714114"/>
              <a:ext cx="1434604" cy="1434604"/>
            </a:xfrm>
            <a:prstGeom prst="ellipse">
              <a:avLst/>
            </a:prstGeom>
            <a:solidFill>
              <a:srgbClr val="009943"/>
            </a:solidFill>
            <a:ln w="12700">
              <a:noFill/>
            </a:ln>
          </p:spPr>
          <p:txBody>
            <a:bodyPr anchor="ctr"/>
            <a:p>
              <a:pPr lvl="0" algn="ctr" eaLnBrk="1" hangingPunct="1"/>
              <a:r>
                <a:rPr lang="en-US" altLang="zh-CN" sz="4000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rPr>
                <a:t>01</a:t>
              </a:r>
              <a:endParaRPr lang="zh-CN" altLang="en-US" sz="40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3" name="组合 83"/>
          <p:cNvGrpSpPr/>
          <p:nvPr/>
        </p:nvGrpSpPr>
        <p:grpSpPr>
          <a:xfrm flipH="1">
            <a:off x="5649913" y="1733550"/>
            <a:ext cx="3611562" cy="2370138"/>
            <a:chOff x="0" y="0"/>
            <a:chExt cx="4235527" cy="2208983"/>
          </a:xfrm>
        </p:grpSpPr>
        <p:sp>
          <p:nvSpPr>
            <p:cNvPr id="16442" name="等腰三角形 41"/>
            <p:cNvSpPr/>
            <p:nvPr/>
          </p:nvSpPr>
          <p:spPr>
            <a:xfrm rot="5400000" flipH="1">
              <a:off x="1416503" y="102582"/>
              <a:ext cx="222648" cy="3055655"/>
            </a:xfrm>
            <a:custGeom>
              <a:avLst/>
              <a:gdLst>
                <a:gd name="txL" fmla="*/ 0 w 222648"/>
                <a:gd name="txT" fmla="*/ 0 h 3055655"/>
                <a:gd name="txR" fmla="*/ 222648 w 222648"/>
                <a:gd name="txB" fmla="*/ 3055655 h 3055655"/>
              </a:gdLst>
              <a:ahLst/>
              <a:cxnLst>
                <a:cxn ang="0">
                  <a:pos x="3727" y="2984088"/>
                </a:cxn>
                <a:cxn ang="0">
                  <a:pos x="112190" y="2339462"/>
                </a:cxn>
                <a:cxn ang="0">
                  <a:pos x="222648" y="0"/>
                </a:cxn>
                <a:cxn ang="0">
                  <a:pos x="222648" y="2984088"/>
                </a:cxn>
                <a:cxn ang="0">
                  <a:pos x="3727" y="2984088"/>
                </a:cxn>
              </a:cxnLst>
              <a:rect l="txL" t="txT" r="txR" b="tx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9000">
                  <a:srgbClr val="5B595B">
                    <a:alpha val="100000"/>
                  </a:srgbClr>
                </a:gs>
                <a:gs pos="100000">
                  <a:srgbClr val="433C29">
                    <a:alpha val="100000"/>
                  </a:srgbClr>
                </a:gs>
              </a:gsLst>
              <a:lin ang="1620000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43" name="矩形 85"/>
            <p:cNvSpPr/>
            <p:nvPr/>
          </p:nvSpPr>
          <p:spPr>
            <a:xfrm>
              <a:off x="71565" y="0"/>
              <a:ext cx="2984089" cy="1519083"/>
            </a:xfrm>
            <a:prstGeom prst="rect">
              <a:avLst/>
            </a:prstGeom>
            <a:solidFill>
              <a:srgbClr val="D1E7A7"/>
            </a:solidFill>
            <a:ln w="12700">
              <a:noFill/>
            </a:ln>
          </p:spPr>
          <p:txBody>
            <a:bodyPr anchor="ctr"/>
            <a:p>
              <a:pPr lvl="0" algn="ctr" eaLnBrk="1" hangingPunct="1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4" name="椭圆 86"/>
            <p:cNvSpPr/>
            <p:nvPr/>
          </p:nvSpPr>
          <p:spPr>
            <a:xfrm>
              <a:off x="2760687" y="734143"/>
              <a:ext cx="1474840" cy="1474840"/>
            </a:xfrm>
            <a:prstGeom prst="ellipse">
              <a:avLst/>
            </a:prstGeom>
            <a:solidFill>
              <a:srgbClr val="009943"/>
            </a:solidFill>
            <a:ln w="12700">
              <a:noFill/>
            </a:ln>
          </p:spPr>
          <p:txBody>
            <a:bodyPr anchor="ctr"/>
            <a:p>
              <a:pPr lvl="0" algn="ctr" eaLnBrk="1" hangingPunct="1"/>
              <a:r>
                <a:rPr lang="en-US" altLang="zh-CN" sz="4000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rPr>
                <a:t>02</a:t>
              </a:r>
              <a:endParaRPr lang="zh-CN" altLang="en-US" sz="40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6445" name="组合 87"/>
            <p:cNvGrpSpPr/>
            <p:nvPr/>
          </p:nvGrpSpPr>
          <p:grpSpPr>
            <a:xfrm>
              <a:off x="445629" y="218752"/>
              <a:ext cx="2426420" cy="1117959"/>
              <a:chOff x="0" y="0"/>
              <a:chExt cx="2426420" cy="1117959"/>
            </a:xfrm>
          </p:grpSpPr>
          <p:sp>
            <p:nvSpPr>
              <p:cNvPr id="16446" name="Freeform 32"/>
              <p:cNvSpPr>
                <a:spLocks noEditPoints="1"/>
              </p:cNvSpPr>
              <p:nvPr/>
            </p:nvSpPr>
            <p:spPr>
              <a:xfrm>
                <a:off x="1585" y="0"/>
                <a:ext cx="400230" cy="423756"/>
              </a:xfrm>
              <a:custGeom>
                <a:avLst/>
                <a:gdLst>
                  <a:gd name="txL" fmla="*/ 0 w 587"/>
                  <a:gd name="txT" fmla="*/ 0 h 621"/>
                  <a:gd name="txR" fmla="*/ 587 w 587"/>
                  <a:gd name="txB" fmla="*/ 621 h 62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87" h="621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rgbClr val="3F76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6447" name="组合 89"/>
              <p:cNvGrpSpPr/>
              <p:nvPr/>
            </p:nvGrpSpPr>
            <p:grpSpPr>
              <a:xfrm>
                <a:off x="0" y="21568"/>
                <a:ext cx="2426420" cy="1096391"/>
                <a:chOff x="0" y="0"/>
                <a:chExt cx="2426420" cy="1096391"/>
              </a:xfrm>
            </p:grpSpPr>
            <p:sp>
              <p:nvSpPr>
                <p:cNvPr id="16448" name="文本框 90"/>
                <p:cNvSpPr/>
                <p:nvPr/>
              </p:nvSpPr>
              <p:spPr>
                <a:xfrm>
                  <a:off x="401815" y="0"/>
                  <a:ext cx="1720007" cy="3730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lvl="0" eaLnBrk="1" hangingPunct="1"/>
                  <a:r>
                    <a:rPr lang="zh-CN" altLang="en-US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方正正黑简体" pitchFamily="2" charset="-122"/>
                    </a:rPr>
                    <a:t>分析型客户</a:t>
                  </a:r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6449" name="矩形 91"/>
                <p:cNvSpPr/>
                <p:nvPr/>
              </p:nvSpPr>
              <p:spPr>
                <a:xfrm>
                  <a:off x="0" y="493819"/>
                  <a:ext cx="2426420" cy="6025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vl="0" algn="ctr" eaLnBrk="1" hangingPunct="1"/>
                  <a:r>
                    <a:rPr lang="zh-CN" altLang="en-US" sz="18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犹豫纠结，</a:t>
                  </a:r>
                  <a:endParaRPr lang="en-US" altLang="zh-CN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pPr lvl="0" algn="ctr" eaLnBrk="1" hangingPunct="1"/>
                  <a:r>
                    <a:rPr lang="zh-CN" altLang="en-US" sz="18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选择恐惧</a:t>
                  </a:r>
                  <a:endParaRPr lang="zh-CN" altLang="en-US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82" name="组合 6"/>
          <p:cNvGrpSpPr/>
          <p:nvPr/>
        </p:nvGrpSpPr>
        <p:grpSpPr>
          <a:xfrm>
            <a:off x="1430338" y="4413250"/>
            <a:ext cx="3611562" cy="2460625"/>
            <a:chOff x="0" y="0"/>
            <a:chExt cx="4119975" cy="2233078"/>
          </a:xfrm>
        </p:grpSpPr>
        <p:grpSp>
          <p:nvGrpSpPr>
            <p:cNvPr id="16409" name="组合 55"/>
            <p:cNvGrpSpPr/>
            <p:nvPr/>
          </p:nvGrpSpPr>
          <p:grpSpPr>
            <a:xfrm>
              <a:off x="0" y="0"/>
              <a:ext cx="4119975" cy="2233078"/>
              <a:chOff x="0" y="0"/>
              <a:chExt cx="3910244" cy="2119401"/>
            </a:xfrm>
          </p:grpSpPr>
          <p:grpSp>
            <p:nvGrpSpPr>
              <p:cNvPr id="16435" name="组合 43"/>
              <p:cNvGrpSpPr/>
              <p:nvPr/>
            </p:nvGrpSpPr>
            <p:grpSpPr>
              <a:xfrm>
                <a:off x="0" y="511430"/>
                <a:ext cx="2820985" cy="1607971"/>
                <a:chOff x="0" y="0"/>
                <a:chExt cx="2820985" cy="1607971"/>
              </a:xfrm>
            </p:grpSpPr>
            <p:sp>
              <p:nvSpPr>
                <p:cNvPr id="16437" name="等腰三角形 41"/>
                <p:cNvSpPr/>
                <p:nvPr/>
              </p:nvSpPr>
              <p:spPr>
                <a:xfrm rot="5400000" flipH="1">
                  <a:off x="1307718" y="94704"/>
                  <a:ext cx="205549" cy="2820985"/>
                </a:xfrm>
                <a:custGeom>
                  <a:avLst/>
                  <a:gdLst>
                    <a:gd name="txL" fmla="*/ 0 w 222648"/>
                    <a:gd name="txT" fmla="*/ 0 h 3055655"/>
                    <a:gd name="txR" fmla="*/ 222648 w 222648"/>
                    <a:gd name="txB" fmla="*/ 3055655 h 3055655"/>
                  </a:gdLst>
                  <a:ahLst/>
                  <a:cxnLst>
                    <a:cxn ang="0">
                      <a:pos x="2308" y="1847525"/>
                    </a:cxn>
                    <a:cxn ang="0">
                      <a:pos x="69460" y="1448422"/>
                    </a:cxn>
                    <a:cxn ang="0">
                      <a:pos x="137848" y="0"/>
                    </a:cxn>
                    <a:cxn ang="0">
                      <a:pos x="137848" y="1847525"/>
                    </a:cxn>
                    <a:cxn ang="0">
                      <a:pos x="2308" y="1847525"/>
                    </a:cxn>
                  </a:cxnLst>
                  <a:rect l="txL" t="txT" r="txR" b="txB"/>
                  <a:pathLst>
                    <a:path w="222648" h="3055655">
                      <a:moveTo>
                        <a:pt x="3727" y="2984088"/>
                      </a:moveTo>
                      <a:cubicBezTo>
                        <a:pt x="-14683" y="2876650"/>
                        <a:pt x="37271" y="3497108"/>
                        <a:pt x="112190" y="2339462"/>
                      </a:cubicBezTo>
                      <a:cubicBezTo>
                        <a:pt x="187109" y="1181816"/>
                        <a:pt x="185829" y="779821"/>
                        <a:pt x="222648" y="0"/>
                      </a:cubicBezTo>
                      <a:lnTo>
                        <a:pt x="222648" y="2984088"/>
                      </a:lnTo>
                      <a:lnTo>
                        <a:pt x="3727" y="29840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59000">
                      <a:srgbClr val="5B595B">
                        <a:alpha val="100000"/>
                      </a:srgbClr>
                    </a:gs>
                    <a:gs pos="100000">
                      <a:srgbClr val="433C29">
                        <a:alpha val="100000"/>
                      </a:srgb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38" name="矩形 94"/>
                <p:cNvSpPr/>
                <p:nvPr/>
              </p:nvSpPr>
              <p:spPr>
                <a:xfrm>
                  <a:off x="66069" y="0"/>
                  <a:ext cx="2754915" cy="1402420"/>
                </a:xfrm>
                <a:prstGeom prst="rect">
                  <a:avLst/>
                </a:prstGeom>
                <a:solidFill>
                  <a:srgbClr val="D1E7A7"/>
                </a:solidFill>
                <a:ln w="12700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zh-CN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16439" name="组合 98"/>
                <p:cNvGrpSpPr/>
                <p:nvPr/>
              </p:nvGrpSpPr>
              <p:grpSpPr>
                <a:xfrm>
                  <a:off x="411405" y="221863"/>
                  <a:ext cx="2240074" cy="1012648"/>
                  <a:chOff x="0" y="0"/>
                  <a:chExt cx="2426420" cy="1096888"/>
                </a:xfrm>
              </p:grpSpPr>
              <p:sp>
                <p:nvSpPr>
                  <p:cNvPr id="16440" name="文本框 99"/>
                  <p:cNvSpPr/>
                  <p:nvPr/>
                </p:nvSpPr>
                <p:spPr>
                  <a:xfrm>
                    <a:off x="607918" y="0"/>
                    <a:ext cx="1720007" cy="373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pPr lvl="0" eaLnBrk="1" hangingPunct="1"/>
                    <a:r>
                      <a:rPr lang="zh-CN" altLang="en-US" dirty="0">
                        <a:latin typeface="微软雅黑" panose="020B0503020204020204" charset="-122"/>
                        <a:ea typeface="微软雅黑" panose="020B0503020204020204" charset="-122"/>
                      </a:rPr>
                      <a:t>表现型客户</a:t>
                    </a:r>
                    <a:endParaRPr lang="zh-CN" alt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5" name="矩形 100"/>
                  <p:cNvSpPr>
                    <a:spLocks noChangeArrowheads="1"/>
                  </p:cNvSpPr>
                  <p:nvPr/>
                </p:nvSpPr>
                <p:spPr bwMode="auto">
                  <a:xfrm>
                    <a:off x="-666" y="494266"/>
                    <a:ext cx="2418440" cy="6028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rPr>
                      <a:t>唠唠叨叨，</a:t>
                    </a:r>
                    <a:endParaRPr kumimoji="0" lang="en-US" altLang="zh-C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rPr>
                      <a:t>自我感觉好</a:t>
                    </a:r>
                    <a:endParaRPr kumimoji="0" lang="en-US" altLang="zh-C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6436" name="椭圆 95"/>
              <p:cNvSpPr/>
              <p:nvPr/>
            </p:nvSpPr>
            <p:spPr>
              <a:xfrm>
                <a:off x="2548670" y="0"/>
                <a:ext cx="1361574" cy="1361574"/>
              </a:xfrm>
              <a:prstGeom prst="ellipse">
                <a:avLst/>
              </a:prstGeom>
              <a:solidFill>
                <a:srgbClr val="009943"/>
              </a:solidFill>
              <a:ln w="12700">
                <a:noFill/>
              </a:ln>
            </p:spPr>
            <p:txBody>
              <a:bodyPr anchor="ctr"/>
              <a:p>
                <a:pPr lvl="0" algn="ctr" eaLnBrk="1" hangingPunct="1"/>
                <a:r>
                  <a:rPr lang="en-US" altLang="zh-CN" sz="4000" dirty="0">
                    <a:solidFill>
                      <a:srgbClr val="FFFFFF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rPr>
                  <a:t>03</a:t>
                </a:r>
                <a:endParaRPr lang="zh-CN" altLang="en-US" sz="4000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6410" name="Group 89"/>
            <p:cNvGrpSpPr/>
            <p:nvPr/>
          </p:nvGrpSpPr>
          <p:grpSpPr>
            <a:xfrm>
              <a:off x="655286" y="710710"/>
              <a:ext cx="265464" cy="265464"/>
              <a:chOff x="0" y="0"/>
              <a:chExt cx="1196" cy="1196"/>
            </a:xfrm>
          </p:grpSpPr>
          <p:sp>
            <p:nvSpPr>
              <p:cNvPr id="16411" name="Oval 90"/>
              <p:cNvSpPr/>
              <p:nvPr/>
            </p:nvSpPr>
            <p:spPr>
              <a:xfrm>
                <a:off x="0" y="0"/>
                <a:ext cx="1196" cy="1196"/>
              </a:xfrm>
              <a:prstGeom prst="ellipse">
                <a:avLst/>
              </a:prstGeom>
              <a:solidFill>
                <a:srgbClr val="3F762A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2" name="Freeform 92"/>
              <p:cNvSpPr>
                <a:spLocks noEditPoints="1"/>
              </p:cNvSpPr>
              <p:nvPr/>
            </p:nvSpPr>
            <p:spPr>
              <a:xfrm>
                <a:off x="278" y="283"/>
                <a:ext cx="639" cy="640"/>
              </a:xfrm>
              <a:custGeom>
                <a:avLst/>
                <a:gdLst>
                  <a:gd name="txL" fmla="*/ 0 w 269"/>
                  <a:gd name="txT" fmla="*/ 0 h 269"/>
                  <a:gd name="txR" fmla="*/ 269 w 269"/>
                  <a:gd name="txB" fmla="*/ 269 h 269"/>
                </a:gdLst>
                <a:ahLst/>
                <a:cxnLst>
                  <a:cxn ang="0">
                    <a:pos x="24033" y="0"/>
                  </a:cxn>
                  <a:cxn ang="0">
                    <a:pos x="0" y="24322"/>
                  </a:cxn>
                  <a:cxn ang="0">
                    <a:pos x="24033" y="48795"/>
                  </a:cxn>
                  <a:cxn ang="0">
                    <a:pos x="48336" y="24322"/>
                  </a:cxn>
                  <a:cxn ang="0">
                    <a:pos x="24033" y="0"/>
                  </a:cxn>
                  <a:cxn ang="0">
                    <a:pos x="24033" y="45492"/>
                  </a:cxn>
                  <a:cxn ang="0">
                    <a:pos x="3031" y="24322"/>
                  </a:cxn>
                  <a:cxn ang="0">
                    <a:pos x="24033" y="3045"/>
                  </a:cxn>
                  <a:cxn ang="0">
                    <a:pos x="45091" y="24322"/>
                  </a:cxn>
                  <a:cxn ang="0">
                    <a:pos x="24033" y="45492"/>
                  </a:cxn>
                </a:cxnLst>
                <a:rect l="txL" t="txT" r="txR" b="txB"/>
                <a:pathLst>
                  <a:path w="269" h="269">
                    <a:moveTo>
                      <a:pt x="134" y="0"/>
                    </a:moveTo>
                    <a:cubicBezTo>
                      <a:pt x="60" y="0"/>
                      <a:pt x="0" y="60"/>
                      <a:pt x="0" y="134"/>
                    </a:cubicBezTo>
                    <a:cubicBezTo>
                      <a:pt x="0" y="209"/>
                      <a:pt x="60" y="269"/>
                      <a:pt x="134" y="269"/>
                    </a:cubicBezTo>
                    <a:cubicBezTo>
                      <a:pt x="209" y="269"/>
                      <a:pt x="269" y="209"/>
                      <a:pt x="269" y="134"/>
                    </a:cubicBezTo>
                    <a:cubicBezTo>
                      <a:pt x="269" y="60"/>
                      <a:pt x="209" y="0"/>
                      <a:pt x="134" y="0"/>
                    </a:cubicBezTo>
                    <a:close/>
                    <a:moveTo>
                      <a:pt x="134" y="251"/>
                    </a:moveTo>
                    <a:cubicBezTo>
                      <a:pt x="70" y="251"/>
                      <a:pt x="17" y="199"/>
                      <a:pt x="17" y="134"/>
                    </a:cubicBezTo>
                    <a:cubicBezTo>
                      <a:pt x="17" y="70"/>
                      <a:pt x="70" y="17"/>
                      <a:pt x="134" y="17"/>
                    </a:cubicBezTo>
                    <a:cubicBezTo>
                      <a:pt x="199" y="17"/>
                      <a:pt x="251" y="70"/>
                      <a:pt x="251" y="134"/>
                    </a:cubicBezTo>
                    <a:cubicBezTo>
                      <a:pt x="251" y="199"/>
                      <a:pt x="199" y="251"/>
                      <a:pt x="134" y="251"/>
                    </a:cubicBezTo>
                    <a:close/>
                  </a:path>
                </a:pathLst>
              </a:custGeom>
              <a:solidFill>
                <a:srgbClr val="1C263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13" name="Freeform 93"/>
              <p:cNvSpPr>
                <a:spLocks noEditPoints="1"/>
              </p:cNvSpPr>
              <p:nvPr/>
            </p:nvSpPr>
            <p:spPr>
              <a:xfrm>
                <a:off x="202" y="207"/>
                <a:ext cx="789" cy="792"/>
              </a:xfrm>
              <a:custGeom>
                <a:avLst/>
                <a:gdLst>
                  <a:gd name="txL" fmla="*/ 0 w 332"/>
                  <a:gd name="txT" fmla="*/ 0 h 333"/>
                  <a:gd name="txR" fmla="*/ 332 w 332"/>
                  <a:gd name="txB" fmla="*/ 333 h 333"/>
                </a:gdLst>
                <a:ahLst/>
                <a:cxnLst>
                  <a:cxn ang="0">
                    <a:pos x="29849" y="0"/>
                  </a:cxn>
                  <a:cxn ang="0">
                    <a:pos x="0" y="30044"/>
                  </a:cxn>
                  <a:cxn ang="0">
                    <a:pos x="29849" y="60290"/>
                  </a:cxn>
                  <a:cxn ang="0">
                    <a:pos x="59810" y="30044"/>
                  </a:cxn>
                  <a:cxn ang="0">
                    <a:pos x="29849" y="0"/>
                  </a:cxn>
                  <a:cxn ang="0">
                    <a:pos x="29849" y="54486"/>
                  </a:cxn>
                  <a:cxn ang="0">
                    <a:pos x="5609" y="30044"/>
                  </a:cxn>
                  <a:cxn ang="0">
                    <a:pos x="29849" y="5787"/>
                  </a:cxn>
                  <a:cxn ang="0">
                    <a:pos x="54196" y="30044"/>
                  </a:cxn>
                  <a:cxn ang="0">
                    <a:pos x="29849" y="54486"/>
                  </a:cxn>
                </a:cxnLst>
                <a:rect l="txL" t="txT" r="txR" b="txB"/>
                <a:pathLst>
                  <a:path w="332" h="333">
                    <a:moveTo>
                      <a:pt x="166" y="0"/>
                    </a:moveTo>
                    <a:cubicBezTo>
                      <a:pt x="74" y="0"/>
                      <a:pt x="0" y="74"/>
                      <a:pt x="0" y="166"/>
                    </a:cubicBezTo>
                    <a:cubicBezTo>
                      <a:pt x="0" y="258"/>
                      <a:pt x="74" y="333"/>
                      <a:pt x="166" y="333"/>
                    </a:cubicBezTo>
                    <a:cubicBezTo>
                      <a:pt x="258" y="333"/>
                      <a:pt x="332" y="258"/>
                      <a:pt x="332" y="166"/>
                    </a:cubicBezTo>
                    <a:cubicBezTo>
                      <a:pt x="332" y="74"/>
                      <a:pt x="258" y="0"/>
                      <a:pt x="166" y="0"/>
                    </a:cubicBezTo>
                    <a:close/>
                    <a:moveTo>
                      <a:pt x="166" y="301"/>
                    </a:moveTo>
                    <a:cubicBezTo>
                      <a:pt x="92" y="301"/>
                      <a:pt x="31" y="241"/>
                      <a:pt x="31" y="166"/>
                    </a:cubicBezTo>
                    <a:cubicBezTo>
                      <a:pt x="31" y="92"/>
                      <a:pt x="92" y="32"/>
                      <a:pt x="166" y="32"/>
                    </a:cubicBezTo>
                    <a:cubicBezTo>
                      <a:pt x="240" y="32"/>
                      <a:pt x="301" y="92"/>
                      <a:pt x="301" y="166"/>
                    </a:cubicBezTo>
                    <a:cubicBezTo>
                      <a:pt x="301" y="241"/>
                      <a:pt x="240" y="301"/>
                      <a:pt x="166" y="301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14" name="Oval 94"/>
              <p:cNvSpPr/>
              <p:nvPr/>
            </p:nvSpPr>
            <p:spPr>
              <a:xfrm>
                <a:off x="402" y="407"/>
                <a:ext cx="390" cy="390"/>
              </a:xfrm>
              <a:prstGeom prst="ellipse">
                <a:avLst/>
              </a:prstGeom>
              <a:solidFill>
                <a:srgbClr val="92CF7C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5" name="Oval 95"/>
              <p:cNvSpPr/>
              <p:nvPr/>
            </p:nvSpPr>
            <p:spPr>
              <a:xfrm>
                <a:off x="478" y="483"/>
                <a:ext cx="240" cy="240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6" name="Rectangle 98"/>
              <p:cNvSpPr/>
              <p:nvPr/>
            </p:nvSpPr>
            <p:spPr>
              <a:xfrm>
                <a:off x="792" y="664"/>
                <a:ext cx="14" cy="197"/>
              </a:xfrm>
              <a:prstGeom prst="rect">
                <a:avLst/>
              </a:prstGeom>
              <a:solidFill>
                <a:srgbClr val="1C263A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7" name="Oval 99"/>
              <p:cNvSpPr/>
              <p:nvPr/>
            </p:nvSpPr>
            <p:spPr>
              <a:xfrm>
                <a:off x="549" y="666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8" name="Oval 100"/>
              <p:cNvSpPr/>
              <p:nvPr/>
            </p:nvSpPr>
            <p:spPr>
              <a:xfrm>
                <a:off x="608" y="666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9" name="Oval 101"/>
              <p:cNvSpPr/>
              <p:nvPr/>
            </p:nvSpPr>
            <p:spPr>
              <a:xfrm>
                <a:off x="668" y="666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0" name="Oval 102"/>
              <p:cNvSpPr/>
              <p:nvPr/>
            </p:nvSpPr>
            <p:spPr>
              <a:xfrm>
                <a:off x="727" y="666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1" name="Oval 103"/>
              <p:cNvSpPr/>
              <p:nvPr/>
            </p:nvSpPr>
            <p:spPr>
              <a:xfrm>
                <a:off x="787" y="666"/>
                <a:ext cx="16" cy="17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2" name="Oval 104"/>
              <p:cNvSpPr/>
              <p:nvPr/>
            </p:nvSpPr>
            <p:spPr>
              <a:xfrm>
                <a:off x="844" y="666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3" name="Oval 105"/>
              <p:cNvSpPr/>
              <p:nvPr/>
            </p:nvSpPr>
            <p:spPr>
              <a:xfrm>
                <a:off x="903" y="666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4" name="Oval 106"/>
              <p:cNvSpPr/>
              <p:nvPr/>
            </p:nvSpPr>
            <p:spPr>
              <a:xfrm>
                <a:off x="963" y="666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5" name="Oval 107"/>
              <p:cNvSpPr/>
              <p:nvPr/>
            </p:nvSpPr>
            <p:spPr>
              <a:xfrm>
                <a:off x="1022" y="666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6" name="Oval 108"/>
              <p:cNvSpPr/>
              <p:nvPr/>
            </p:nvSpPr>
            <p:spPr>
              <a:xfrm>
                <a:off x="549" y="861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7" name="Oval 109"/>
              <p:cNvSpPr/>
              <p:nvPr/>
            </p:nvSpPr>
            <p:spPr>
              <a:xfrm>
                <a:off x="608" y="861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8" name="Oval 110"/>
              <p:cNvSpPr/>
              <p:nvPr/>
            </p:nvSpPr>
            <p:spPr>
              <a:xfrm>
                <a:off x="668" y="861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9" name="Oval 111"/>
              <p:cNvSpPr/>
              <p:nvPr/>
            </p:nvSpPr>
            <p:spPr>
              <a:xfrm>
                <a:off x="727" y="861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30" name="Oval 112"/>
              <p:cNvSpPr/>
              <p:nvPr/>
            </p:nvSpPr>
            <p:spPr>
              <a:xfrm>
                <a:off x="787" y="861"/>
                <a:ext cx="16" cy="19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31" name="Oval 113"/>
              <p:cNvSpPr/>
              <p:nvPr/>
            </p:nvSpPr>
            <p:spPr>
              <a:xfrm>
                <a:off x="844" y="861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32" name="Oval 114"/>
              <p:cNvSpPr/>
              <p:nvPr/>
            </p:nvSpPr>
            <p:spPr>
              <a:xfrm>
                <a:off x="903" y="861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33" name="Oval 115"/>
              <p:cNvSpPr/>
              <p:nvPr/>
            </p:nvSpPr>
            <p:spPr>
              <a:xfrm>
                <a:off x="963" y="861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34" name="Oval 116"/>
              <p:cNvSpPr/>
              <p:nvPr/>
            </p:nvSpPr>
            <p:spPr>
              <a:xfrm>
                <a:off x="1022" y="861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16" name="组合 5"/>
          <p:cNvGrpSpPr/>
          <p:nvPr/>
        </p:nvGrpSpPr>
        <p:grpSpPr>
          <a:xfrm>
            <a:off x="5649913" y="4413250"/>
            <a:ext cx="3611562" cy="2460625"/>
            <a:chOff x="0" y="0"/>
            <a:chExt cx="4119975" cy="2233078"/>
          </a:xfrm>
        </p:grpSpPr>
        <p:grpSp>
          <p:nvGrpSpPr>
            <p:cNvPr id="16391" name="组合 103"/>
            <p:cNvGrpSpPr/>
            <p:nvPr/>
          </p:nvGrpSpPr>
          <p:grpSpPr>
            <a:xfrm flipH="1">
              <a:off x="0" y="0"/>
              <a:ext cx="4119975" cy="2233078"/>
              <a:chOff x="0" y="0"/>
              <a:chExt cx="3910244" cy="2119401"/>
            </a:xfrm>
          </p:grpSpPr>
          <p:grpSp>
            <p:nvGrpSpPr>
              <p:cNvPr id="16402" name="组合 104"/>
              <p:cNvGrpSpPr/>
              <p:nvPr/>
            </p:nvGrpSpPr>
            <p:grpSpPr>
              <a:xfrm>
                <a:off x="0" y="511430"/>
                <a:ext cx="2820985" cy="1607971"/>
                <a:chOff x="0" y="0"/>
                <a:chExt cx="2820985" cy="1607971"/>
              </a:xfrm>
            </p:grpSpPr>
            <p:sp>
              <p:nvSpPr>
                <p:cNvPr id="16404" name="等腰三角形 41"/>
                <p:cNvSpPr/>
                <p:nvPr/>
              </p:nvSpPr>
              <p:spPr>
                <a:xfrm rot="5400000" flipH="1">
                  <a:off x="1307718" y="94704"/>
                  <a:ext cx="205549" cy="2820985"/>
                </a:xfrm>
                <a:custGeom>
                  <a:avLst/>
                  <a:gdLst>
                    <a:gd name="txL" fmla="*/ 0 w 222648"/>
                    <a:gd name="txT" fmla="*/ 0 h 3055655"/>
                    <a:gd name="txR" fmla="*/ 222648 w 222648"/>
                    <a:gd name="txB" fmla="*/ 3055655 h 3055655"/>
                  </a:gdLst>
                  <a:ahLst/>
                  <a:cxnLst>
                    <a:cxn ang="0">
                      <a:pos x="2308" y="1847525"/>
                    </a:cxn>
                    <a:cxn ang="0">
                      <a:pos x="69460" y="1448422"/>
                    </a:cxn>
                    <a:cxn ang="0">
                      <a:pos x="137848" y="0"/>
                    </a:cxn>
                    <a:cxn ang="0">
                      <a:pos x="137848" y="1847525"/>
                    </a:cxn>
                    <a:cxn ang="0">
                      <a:pos x="2308" y="1847525"/>
                    </a:cxn>
                  </a:cxnLst>
                  <a:rect l="txL" t="txT" r="txR" b="txB"/>
                  <a:pathLst>
                    <a:path w="222648" h="3055655">
                      <a:moveTo>
                        <a:pt x="3727" y="2984088"/>
                      </a:moveTo>
                      <a:cubicBezTo>
                        <a:pt x="-14683" y="2876650"/>
                        <a:pt x="37271" y="3497108"/>
                        <a:pt x="112190" y="2339462"/>
                      </a:cubicBezTo>
                      <a:cubicBezTo>
                        <a:pt x="187109" y="1181816"/>
                        <a:pt x="185829" y="779821"/>
                        <a:pt x="222648" y="0"/>
                      </a:cubicBezTo>
                      <a:lnTo>
                        <a:pt x="222648" y="2984088"/>
                      </a:lnTo>
                      <a:lnTo>
                        <a:pt x="3727" y="29840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59000">
                      <a:srgbClr val="5B595B">
                        <a:alpha val="100000"/>
                      </a:srgbClr>
                    </a:gs>
                    <a:gs pos="100000">
                      <a:srgbClr val="433C29">
                        <a:alpha val="100000"/>
                      </a:srgb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05" name="矩形 107"/>
                <p:cNvSpPr/>
                <p:nvPr/>
              </p:nvSpPr>
              <p:spPr>
                <a:xfrm>
                  <a:off x="66069" y="0"/>
                  <a:ext cx="2754915" cy="1402419"/>
                </a:xfrm>
                <a:prstGeom prst="rect">
                  <a:avLst/>
                </a:prstGeom>
                <a:solidFill>
                  <a:srgbClr val="D1E7A7"/>
                </a:solidFill>
                <a:ln w="12700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zh-CN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16406" name="组合 110"/>
                <p:cNvGrpSpPr/>
                <p:nvPr/>
              </p:nvGrpSpPr>
              <p:grpSpPr>
                <a:xfrm>
                  <a:off x="243606" y="221863"/>
                  <a:ext cx="2407874" cy="1012648"/>
                  <a:chOff x="-181758" y="0"/>
                  <a:chExt cx="2608179" cy="1096888"/>
                </a:xfrm>
              </p:grpSpPr>
              <p:sp>
                <p:nvSpPr>
                  <p:cNvPr id="16407" name="文本框 111"/>
                  <p:cNvSpPr/>
                  <p:nvPr/>
                </p:nvSpPr>
                <p:spPr>
                  <a:xfrm>
                    <a:off x="98500" y="0"/>
                    <a:ext cx="2023322" cy="373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lvl="0" eaLnBrk="1" hangingPunct="1"/>
                    <a:r>
                      <a:rPr lang="zh-CN" altLang="en-US" dirty="0">
                        <a:latin typeface="微软雅黑" panose="020B0503020204020204" charset="-122"/>
                        <a:ea typeface="微软雅黑" panose="020B0503020204020204" charset="-122"/>
                      </a:rPr>
                      <a:t>温和型客户</a:t>
                    </a:r>
                    <a:endParaRPr lang="zh-CN" alt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34" name="矩形 112"/>
                  <p:cNvSpPr>
                    <a:spLocks noChangeArrowheads="1"/>
                  </p:cNvSpPr>
                  <p:nvPr/>
                </p:nvSpPr>
                <p:spPr bwMode="auto">
                  <a:xfrm>
                    <a:off x="-181258" y="494266"/>
                    <a:ext cx="2599033" cy="6028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rPr>
                      <a:t>善于交往，</a:t>
                    </a:r>
                    <a:endParaRPr kumimoji="0" lang="en-US" altLang="zh-C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rPr>
                      <a:t>希望得到情感关怀</a:t>
                    </a: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6403" name="椭圆 105"/>
              <p:cNvSpPr/>
              <p:nvPr/>
            </p:nvSpPr>
            <p:spPr>
              <a:xfrm>
                <a:off x="2548670" y="0"/>
                <a:ext cx="1361574" cy="1361574"/>
              </a:xfrm>
              <a:prstGeom prst="ellipse">
                <a:avLst/>
              </a:prstGeom>
              <a:solidFill>
                <a:srgbClr val="009943"/>
              </a:solidFill>
              <a:ln w="12700">
                <a:noFill/>
              </a:ln>
            </p:spPr>
            <p:txBody>
              <a:bodyPr anchor="ctr"/>
              <a:p>
                <a:pPr lvl="0" algn="ctr" eaLnBrk="1" hangingPunct="1"/>
                <a:r>
                  <a:rPr lang="en-US" altLang="zh-CN" sz="4000" dirty="0">
                    <a:solidFill>
                      <a:srgbClr val="FFFFFF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rPr>
                  <a:t>04</a:t>
                </a:r>
                <a:endParaRPr lang="zh-CN" altLang="en-US" sz="4000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6392" name="组合 3194"/>
            <p:cNvGrpSpPr/>
            <p:nvPr/>
          </p:nvGrpSpPr>
          <p:grpSpPr>
            <a:xfrm>
              <a:off x="3314283" y="638667"/>
              <a:ext cx="370678" cy="324761"/>
              <a:chOff x="0" y="0"/>
              <a:chExt cx="248368" cy="217602"/>
            </a:xfrm>
          </p:grpSpPr>
          <p:sp>
            <p:nvSpPr>
              <p:cNvPr id="16393" name="Rectangle 122"/>
              <p:cNvSpPr/>
              <p:nvPr/>
            </p:nvSpPr>
            <p:spPr>
              <a:xfrm>
                <a:off x="33650" y="200297"/>
                <a:ext cx="8973" cy="17305"/>
              </a:xfrm>
              <a:prstGeom prst="rect">
                <a:avLst/>
              </a:prstGeom>
              <a:solidFill>
                <a:srgbClr val="2B353C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394" name="Rectangle 123"/>
              <p:cNvSpPr/>
              <p:nvPr/>
            </p:nvSpPr>
            <p:spPr>
              <a:xfrm>
                <a:off x="206385" y="200297"/>
                <a:ext cx="9294" cy="17305"/>
              </a:xfrm>
              <a:prstGeom prst="rect">
                <a:avLst/>
              </a:prstGeom>
              <a:solidFill>
                <a:srgbClr val="2B353C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395" name="Freeform 124"/>
              <p:cNvSpPr/>
              <p:nvPr/>
            </p:nvSpPr>
            <p:spPr>
              <a:xfrm>
                <a:off x="0" y="0"/>
                <a:ext cx="248368" cy="209270"/>
              </a:xfrm>
              <a:custGeom>
                <a:avLst/>
                <a:gdLst>
                  <a:gd name="txL" fmla="*/ 0 w 326"/>
                  <a:gd name="txT" fmla="*/ 0 h 275"/>
                  <a:gd name="txR" fmla="*/ 326 w 326"/>
                  <a:gd name="txB" fmla="*/ 275 h 27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326" h="275">
                    <a:moveTo>
                      <a:pt x="326" y="239"/>
                    </a:moveTo>
                    <a:cubicBezTo>
                      <a:pt x="326" y="258"/>
                      <a:pt x="310" y="275"/>
                      <a:pt x="290" y="275"/>
                    </a:cubicBezTo>
                    <a:cubicBezTo>
                      <a:pt x="36" y="275"/>
                      <a:pt x="36" y="275"/>
                      <a:pt x="36" y="275"/>
                    </a:cubicBezTo>
                    <a:cubicBezTo>
                      <a:pt x="16" y="275"/>
                      <a:pt x="0" y="258"/>
                      <a:pt x="0" y="23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7"/>
                      <a:pt x="16" y="0"/>
                      <a:pt x="36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310" y="0"/>
                      <a:pt x="326" y="17"/>
                      <a:pt x="326" y="36"/>
                    </a:cubicBezTo>
                    <a:lnTo>
                      <a:pt x="326" y="239"/>
                    </a:lnTo>
                    <a:close/>
                  </a:path>
                </a:pathLst>
              </a:custGeom>
              <a:solidFill>
                <a:srgbClr val="3F76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396" name="Freeform 125"/>
              <p:cNvSpPr/>
              <p:nvPr/>
            </p:nvSpPr>
            <p:spPr>
              <a:xfrm>
                <a:off x="20511" y="21152"/>
                <a:ext cx="206385" cy="166967"/>
              </a:xfrm>
              <a:custGeom>
                <a:avLst/>
                <a:gdLst>
                  <a:gd name="txL" fmla="*/ 0 w 271"/>
                  <a:gd name="txT" fmla="*/ 0 h 219"/>
                  <a:gd name="txR" fmla="*/ 271 w 271"/>
                  <a:gd name="txB" fmla="*/ 219 h 2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71" h="219">
                    <a:moveTo>
                      <a:pt x="263" y="219"/>
                    </a:moveTo>
                    <a:cubicBezTo>
                      <a:pt x="9" y="219"/>
                      <a:pt x="9" y="219"/>
                      <a:pt x="9" y="219"/>
                    </a:cubicBezTo>
                    <a:cubicBezTo>
                      <a:pt x="4" y="219"/>
                      <a:pt x="0" y="215"/>
                      <a:pt x="0" y="2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3" y="0"/>
                      <a:pt x="263" y="0"/>
                      <a:pt x="263" y="0"/>
                    </a:cubicBezTo>
                    <a:cubicBezTo>
                      <a:pt x="268" y="0"/>
                      <a:pt x="271" y="4"/>
                      <a:pt x="271" y="8"/>
                    </a:cubicBezTo>
                    <a:cubicBezTo>
                      <a:pt x="271" y="211"/>
                      <a:pt x="271" y="211"/>
                      <a:pt x="271" y="211"/>
                    </a:cubicBezTo>
                    <a:cubicBezTo>
                      <a:pt x="271" y="215"/>
                      <a:pt x="268" y="219"/>
                      <a:pt x="263" y="219"/>
                    </a:cubicBezTo>
                    <a:close/>
                  </a:path>
                </a:pathLst>
              </a:custGeom>
              <a:solidFill>
                <a:srgbClr val="DAF0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397" name="Oval 129"/>
              <p:cNvSpPr/>
              <p:nvPr/>
            </p:nvSpPr>
            <p:spPr>
              <a:xfrm>
                <a:off x="224653" y="38136"/>
                <a:ext cx="4807" cy="5128"/>
              </a:xfrm>
              <a:prstGeom prst="ellipse">
                <a:avLst/>
              </a:prstGeom>
              <a:solidFill>
                <a:srgbClr val="D1D1D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398" name="Oval 130"/>
              <p:cNvSpPr/>
              <p:nvPr/>
            </p:nvSpPr>
            <p:spPr>
              <a:xfrm>
                <a:off x="224653" y="60890"/>
                <a:ext cx="4807" cy="5448"/>
              </a:xfrm>
              <a:prstGeom prst="ellipse">
                <a:avLst/>
              </a:prstGeom>
              <a:solidFill>
                <a:srgbClr val="D1D1D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399" name="Oval 133"/>
              <p:cNvSpPr/>
              <p:nvPr/>
            </p:nvSpPr>
            <p:spPr>
              <a:xfrm>
                <a:off x="224653" y="136843"/>
                <a:ext cx="4807" cy="4807"/>
              </a:xfrm>
              <a:prstGeom prst="ellipse">
                <a:avLst/>
              </a:prstGeom>
              <a:solidFill>
                <a:srgbClr val="D1D1D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00" name="Oval 134"/>
              <p:cNvSpPr/>
              <p:nvPr/>
            </p:nvSpPr>
            <p:spPr>
              <a:xfrm>
                <a:off x="224653" y="158955"/>
                <a:ext cx="4807" cy="5448"/>
              </a:xfrm>
              <a:prstGeom prst="ellipse">
                <a:avLst/>
              </a:prstGeom>
              <a:solidFill>
                <a:srgbClr val="D1D1D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01" name="Freeform 135"/>
              <p:cNvSpPr>
                <a:spLocks noEditPoints="1"/>
              </p:cNvSpPr>
              <p:nvPr/>
            </p:nvSpPr>
            <p:spPr>
              <a:xfrm>
                <a:off x="60890" y="39418"/>
                <a:ext cx="120498" cy="120498"/>
              </a:xfrm>
              <a:custGeom>
                <a:avLst/>
                <a:gdLst>
                  <a:gd name="txL" fmla="*/ 0 w 158"/>
                  <a:gd name="txT" fmla="*/ 0 h 158"/>
                  <a:gd name="txR" fmla="*/ 158 w 158"/>
                  <a:gd name="txB" fmla="*/ 158 h 158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58" h="158">
                    <a:moveTo>
                      <a:pt x="79" y="0"/>
                    </a:move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8"/>
                      <a:pt x="79" y="158"/>
                    </a:cubicBezTo>
                    <a:cubicBezTo>
                      <a:pt x="123" y="158"/>
                      <a:pt x="158" y="123"/>
                      <a:pt x="158" y="79"/>
                    </a:cubicBezTo>
                    <a:cubicBezTo>
                      <a:pt x="158" y="35"/>
                      <a:pt x="123" y="0"/>
                      <a:pt x="79" y="0"/>
                    </a:cubicBezTo>
                    <a:close/>
                    <a:moveTo>
                      <a:pt x="130" y="70"/>
                    </a:move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109" y="32"/>
                      <a:pt x="126" y="49"/>
                      <a:pt x="130" y="70"/>
                    </a:cubicBezTo>
                    <a:close/>
                    <a:moveTo>
                      <a:pt x="69" y="28"/>
                    </a:moveTo>
                    <a:cubicBezTo>
                      <a:pt x="69" y="70"/>
                      <a:pt x="69" y="70"/>
                      <a:pt x="69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2" y="49"/>
                      <a:pt x="48" y="32"/>
                      <a:pt x="69" y="28"/>
                    </a:cubicBezTo>
                    <a:close/>
                    <a:moveTo>
                      <a:pt x="28" y="89"/>
                    </a:move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130"/>
                      <a:pt x="69" y="130"/>
                      <a:pt x="69" y="130"/>
                    </a:cubicBezTo>
                    <a:cubicBezTo>
                      <a:pt x="49" y="126"/>
                      <a:pt x="32" y="109"/>
                      <a:pt x="28" y="89"/>
                    </a:cubicBezTo>
                    <a:close/>
                    <a:moveTo>
                      <a:pt x="88" y="130"/>
                    </a:moveTo>
                    <a:cubicBezTo>
                      <a:pt x="88" y="89"/>
                      <a:pt x="88" y="89"/>
                      <a:pt x="88" y="89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6" y="110"/>
                      <a:pt x="109" y="126"/>
                      <a:pt x="88" y="130"/>
                    </a:cubicBezTo>
                    <a:close/>
                  </a:path>
                </a:pathLst>
              </a:custGeom>
              <a:solidFill>
                <a:srgbClr val="3F76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07480" y="1409065"/>
            <a:ext cx="180340" cy="24066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2058670" y="2252345"/>
            <a:ext cx="7840663" cy="3697288"/>
            <a:chOff x="0" y="0"/>
            <a:chExt cx="4656" cy="2256"/>
          </a:xfrm>
        </p:grpSpPr>
        <p:grpSp>
          <p:nvGrpSpPr>
            <p:cNvPr id="3" name="Group 4"/>
            <p:cNvGrpSpPr/>
            <p:nvPr/>
          </p:nvGrpSpPr>
          <p:grpSpPr>
            <a:xfrm>
              <a:off x="1296" y="0"/>
              <a:ext cx="1994" cy="1821"/>
              <a:chOff x="0" y="0"/>
              <a:chExt cx="1994" cy="1821"/>
            </a:xfrm>
          </p:grpSpPr>
          <p:sp>
            <p:nvSpPr>
              <p:cNvPr id="4" name="AutoShape 5"/>
              <p:cNvSpPr>
                <a:spLocks noChangeArrowheads="1"/>
              </p:cNvSpPr>
              <p:nvPr/>
            </p:nvSpPr>
            <p:spPr bwMode="auto">
              <a:xfrm rot="16200000" flipH="1">
                <a:off x="-46" y="679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" name="AutoShape 6"/>
              <p:cNvSpPr>
                <a:spLocks noChangeArrowheads="1"/>
              </p:cNvSpPr>
              <p:nvPr/>
            </p:nvSpPr>
            <p:spPr bwMode="auto">
              <a:xfrm rot="5400000" flipH="1">
                <a:off x="1737" y="645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AutoShape 7"/>
              <p:cNvSpPr>
                <a:spLocks noChangeArrowheads="1"/>
              </p:cNvSpPr>
              <p:nvPr/>
            </p:nvSpPr>
            <p:spPr bwMode="auto">
              <a:xfrm rot="10800000" flipH="1">
                <a:off x="853" y="1615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Oval 8"/>
              <p:cNvSpPr/>
              <p:nvPr/>
            </p:nvSpPr>
            <p:spPr>
              <a:xfrm>
                <a:off x="206" y="0"/>
                <a:ext cx="1615" cy="1615"/>
              </a:xfrm>
              <a:prstGeom prst="ellipse">
                <a:avLst/>
              </a:prstGeom>
              <a:solidFill>
                <a:srgbClr val="B2B2B2"/>
              </a:soli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292" y="92"/>
                <a:ext cx="1425" cy="143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0" y="1008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0" y="672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0" y="33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3456" y="1008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3456" y="672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3456" y="33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Text Box 20"/>
            <p:cNvSpPr txBox="1"/>
            <p:nvPr/>
          </p:nvSpPr>
          <p:spPr>
            <a:xfrm>
              <a:off x="1960" y="642"/>
              <a:ext cx="72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sz="27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支配型</a:t>
              </a:r>
              <a:endParaRPr lang="zh-CN" alt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AutoShape 21"/>
            <p:cNvSpPr/>
            <p:nvPr/>
          </p:nvSpPr>
          <p:spPr>
            <a:xfrm>
              <a:off x="916" y="1920"/>
              <a:ext cx="2866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0" hangingPunct="0"/>
              <a:r>
                <a:rPr lang="zh-CN" altLang="en-US" sz="2700" b="1" dirty="0">
                  <a:solidFill>
                    <a:srgbClr val="000000"/>
                  </a:solidFill>
                  <a:latin typeface="Verdana" panose="020B0604030504040204" pitchFamily="34" charset="0"/>
                  <a:ea typeface="微软雅黑" panose="020B0503020204020204" charset="-122"/>
                </a:rPr>
                <a:t>顾客都是对的，只给他想要的</a:t>
              </a:r>
              <a:endParaRPr lang="zh-CN" altLang="en-US" sz="2700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" name="Text Box 22"/>
            <p:cNvSpPr txBox="1"/>
            <p:nvPr/>
          </p:nvSpPr>
          <p:spPr>
            <a:xfrm>
              <a:off x="133" y="435"/>
              <a:ext cx="803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 极度自我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Text Box 23"/>
            <p:cNvSpPr txBox="1"/>
            <p:nvPr/>
          </p:nvSpPr>
          <p:spPr>
            <a:xfrm>
              <a:off x="155" y="771"/>
              <a:ext cx="761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决定迅速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Text Box 24"/>
            <p:cNvSpPr txBox="1"/>
            <p:nvPr/>
          </p:nvSpPr>
          <p:spPr>
            <a:xfrm>
              <a:off x="231" y="1107"/>
              <a:ext cx="608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不议价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Text Box 25"/>
            <p:cNvSpPr txBox="1"/>
            <p:nvPr/>
          </p:nvSpPr>
          <p:spPr>
            <a:xfrm>
              <a:off x="3715" y="435"/>
              <a:ext cx="719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认可对方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Text Box 26"/>
            <p:cNvSpPr txBox="1"/>
            <p:nvPr/>
          </p:nvSpPr>
          <p:spPr>
            <a:xfrm>
              <a:off x="3715" y="771"/>
              <a:ext cx="719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语言简洁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 Box 27"/>
            <p:cNvSpPr txBox="1"/>
            <p:nvPr/>
          </p:nvSpPr>
          <p:spPr>
            <a:xfrm>
              <a:off x="3716" y="1107"/>
              <a:ext cx="719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价格干脆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标题 1"/>
          <p:cNvSpPr>
            <a:spLocks noGrp="1"/>
          </p:cNvSpPr>
          <p:nvPr/>
        </p:nvSpPr>
        <p:spPr>
          <a:xfrm>
            <a:off x="2693035" y="767080"/>
            <a:ext cx="2173288" cy="473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3855" tIns="51928" rIns="103855" bIns="51928" anchor="ctr"/>
          <a:lstStyle>
            <a:lvl1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2.3.1</a:t>
            </a:r>
            <a:r>
              <a:rPr lang="en-US" altLang="zh-CN" sz="2000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客户分析</a:t>
            </a:r>
            <a:endParaRPr lang="zh-CN" altLang="en-US" sz="2000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6516370" y="1383030"/>
            <a:ext cx="154305" cy="2838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5" name="Group 3"/>
          <p:cNvGrpSpPr/>
          <p:nvPr/>
        </p:nvGrpSpPr>
        <p:grpSpPr>
          <a:xfrm>
            <a:off x="2377440" y="2299970"/>
            <a:ext cx="7840663" cy="3697288"/>
            <a:chOff x="0" y="0"/>
            <a:chExt cx="4656" cy="2256"/>
          </a:xfrm>
        </p:grpSpPr>
        <p:grpSp>
          <p:nvGrpSpPr>
            <p:cNvPr id="18436" name="Group 4"/>
            <p:cNvGrpSpPr/>
            <p:nvPr/>
          </p:nvGrpSpPr>
          <p:grpSpPr>
            <a:xfrm>
              <a:off x="1296" y="0"/>
              <a:ext cx="1994" cy="1821"/>
              <a:chOff x="0" y="0"/>
              <a:chExt cx="1994" cy="1821"/>
            </a:xfrm>
          </p:grpSpPr>
          <p:sp>
            <p:nvSpPr>
              <p:cNvPr id="13317" name="AutoShape 5"/>
              <p:cNvSpPr>
                <a:spLocks noChangeArrowheads="1"/>
              </p:cNvSpPr>
              <p:nvPr/>
            </p:nvSpPr>
            <p:spPr bwMode="auto">
              <a:xfrm rot="16200000" flipH="1">
                <a:off x="-46" y="679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18" name="AutoShape 6"/>
              <p:cNvSpPr>
                <a:spLocks noChangeArrowheads="1"/>
              </p:cNvSpPr>
              <p:nvPr/>
            </p:nvSpPr>
            <p:spPr bwMode="auto">
              <a:xfrm rot="5400000" flipH="1">
                <a:off x="1737" y="645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19" name="AutoShape 7"/>
              <p:cNvSpPr>
                <a:spLocks noChangeArrowheads="1"/>
              </p:cNvSpPr>
              <p:nvPr/>
            </p:nvSpPr>
            <p:spPr bwMode="auto">
              <a:xfrm rot="10800000" flipH="1">
                <a:off x="853" y="1615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454" name="Oval 8"/>
              <p:cNvSpPr/>
              <p:nvPr/>
            </p:nvSpPr>
            <p:spPr>
              <a:xfrm>
                <a:off x="206" y="0"/>
                <a:ext cx="1615" cy="1615"/>
              </a:xfrm>
              <a:prstGeom prst="ellipse">
                <a:avLst/>
              </a:prstGeom>
              <a:solidFill>
                <a:srgbClr val="B2B2B2"/>
              </a:soli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21" name="Oval 9"/>
              <p:cNvSpPr>
                <a:spLocks noChangeArrowheads="1"/>
              </p:cNvSpPr>
              <p:nvPr/>
            </p:nvSpPr>
            <p:spPr bwMode="auto">
              <a:xfrm>
                <a:off x="292" y="92"/>
                <a:ext cx="1425" cy="1430"/>
              </a:xfrm>
              <a:prstGeom prst="ellipse">
                <a:avLst/>
              </a:prstGeom>
              <a:solidFill>
                <a:srgbClr val="F4A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0" y="1008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7" name="AutoShape 15"/>
            <p:cNvSpPr>
              <a:spLocks noChangeArrowheads="1"/>
            </p:cNvSpPr>
            <p:nvPr/>
          </p:nvSpPr>
          <p:spPr bwMode="auto">
            <a:xfrm>
              <a:off x="0" y="672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8" name="AutoShape 16"/>
            <p:cNvSpPr>
              <a:spLocks noChangeArrowheads="1"/>
            </p:cNvSpPr>
            <p:nvPr/>
          </p:nvSpPr>
          <p:spPr bwMode="auto">
            <a:xfrm>
              <a:off x="0" y="33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3456" y="1008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30" name="AutoShape 18"/>
            <p:cNvSpPr>
              <a:spLocks noChangeArrowheads="1"/>
            </p:cNvSpPr>
            <p:nvPr/>
          </p:nvSpPr>
          <p:spPr bwMode="auto">
            <a:xfrm>
              <a:off x="3456" y="672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3456" y="33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43" name="Text Box 20"/>
            <p:cNvSpPr txBox="1"/>
            <p:nvPr/>
          </p:nvSpPr>
          <p:spPr>
            <a:xfrm>
              <a:off x="1960" y="642"/>
              <a:ext cx="72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sz="27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分析型</a:t>
              </a:r>
              <a:endParaRPr lang="zh-CN" alt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444" name="AutoShape 21"/>
            <p:cNvSpPr/>
            <p:nvPr/>
          </p:nvSpPr>
          <p:spPr>
            <a:xfrm>
              <a:off x="916" y="1920"/>
              <a:ext cx="2866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0" hangingPunct="0"/>
              <a:r>
                <a:rPr lang="zh-CN" altLang="en-US" sz="2700" b="1" dirty="0">
                  <a:solidFill>
                    <a:srgbClr val="000000"/>
                  </a:solidFill>
                  <a:latin typeface="Verdana" panose="020B0604030504040204" pitchFamily="34" charset="0"/>
                  <a:ea typeface="微软雅黑" panose="020B0503020204020204" charset="-122"/>
                </a:rPr>
                <a:t>用心交流，传递真诚与专业</a:t>
              </a:r>
              <a:endParaRPr lang="zh-CN" altLang="en-US" sz="2700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445" name="Text Box 22"/>
            <p:cNvSpPr txBox="1"/>
            <p:nvPr/>
          </p:nvSpPr>
          <p:spPr>
            <a:xfrm>
              <a:off x="56" y="435"/>
              <a:ext cx="955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 缺乏安全感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446" name="Text Box 23"/>
            <p:cNvSpPr txBox="1"/>
            <p:nvPr/>
          </p:nvSpPr>
          <p:spPr>
            <a:xfrm>
              <a:off x="155" y="771"/>
              <a:ext cx="761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疑问很多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447" name="Text Box 24"/>
            <p:cNvSpPr txBox="1"/>
            <p:nvPr/>
          </p:nvSpPr>
          <p:spPr>
            <a:xfrm>
              <a:off x="307" y="1107"/>
              <a:ext cx="456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纠结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448" name="Text Box 25"/>
            <p:cNvSpPr txBox="1"/>
            <p:nvPr/>
          </p:nvSpPr>
          <p:spPr>
            <a:xfrm>
              <a:off x="3715" y="435"/>
              <a:ext cx="719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语言真诚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449" name="Text Box 26"/>
            <p:cNvSpPr txBox="1"/>
            <p:nvPr/>
          </p:nvSpPr>
          <p:spPr>
            <a:xfrm>
              <a:off x="3715" y="771"/>
              <a:ext cx="719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专业耐心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50" name="Text Box 27"/>
            <p:cNvSpPr txBox="1"/>
            <p:nvPr/>
          </p:nvSpPr>
          <p:spPr>
            <a:xfrm>
              <a:off x="3716" y="1107"/>
              <a:ext cx="719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坚定选择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435" name="标题 1"/>
          <p:cNvSpPr>
            <a:spLocks noGrp="1"/>
          </p:cNvSpPr>
          <p:nvPr/>
        </p:nvSpPr>
        <p:spPr>
          <a:xfrm>
            <a:off x="2620010" y="728345"/>
            <a:ext cx="2173288" cy="473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3855" tIns="51928" rIns="103855" bIns="51928" anchor="ctr"/>
          <a:lstStyle>
            <a:lvl1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2.3.1</a:t>
            </a:r>
            <a:r>
              <a:rPr lang="en-US" altLang="zh-CN" sz="2000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客户分析</a:t>
            </a:r>
            <a:endParaRPr lang="zh-CN" altLang="en-US" sz="2000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16370" y="1409065"/>
            <a:ext cx="180340" cy="2317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5" name="Group 3"/>
          <p:cNvGrpSpPr/>
          <p:nvPr/>
        </p:nvGrpSpPr>
        <p:grpSpPr>
          <a:xfrm>
            <a:off x="1247775" y="2435225"/>
            <a:ext cx="7840663" cy="3697288"/>
            <a:chOff x="0" y="0"/>
            <a:chExt cx="4656" cy="2256"/>
          </a:xfrm>
        </p:grpSpPr>
        <p:grpSp>
          <p:nvGrpSpPr>
            <p:cNvPr id="19460" name="Group 4"/>
            <p:cNvGrpSpPr/>
            <p:nvPr/>
          </p:nvGrpSpPr>
          <p:grpSpPr>
            <a:xfrm>
              <a:off x="1296" y="0"/>
              <a:ext cx="1994" cy="1821"/>
              <a:chOff x="0" y="0"/>
              <a:chExt cx="1994" cy="1821"/>
            </a:xfrm>
          </p:grpSpPr>
          <p:sp>
            <p:nvSpPr>
              <p:cNvPr id="13317" name="AutoShape 5"/>
              <p:cNvSpPr>
                <a:spLocks noChangeArrowheads="1"/>
              </p:cNvSpPr>
              <p:nvPr/>
            </p:nvSpPr>
            <p:spPr bwMode="auto">
              <a:xfrm rot="16200000" flipH="1">
                <a:off x="-46" y="679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18" name="AutoShape 6"/>
              <p:cNvSpPr>
                <a:spLocks noChangeArrowheads="1"/>
              </p:cNvSpPr>
              <p:nvPr/>
            </p:nvSpPr>
            <p:spPr bwMode="auto">
              <a:xfrm rot="5400000" flipH="1">
                <a:off x="1737" y="645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19" name="AutoShape 7"/>
              <p:cNvSpPr>
                <a:spLocks noChangeArrowheads="1"/>
              </p:cNvSpPr>
              <p:nvPr/>
            </p:nvSpPr>
            <p:spPr bwMode="auto">
              <a:xfrm rot="10800000" flipH="1">
                <a:off x="853" y="1615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478" name="Oval 8"/>
              <p:cNvSpPr/>
              <p:nvPr/>
            </p:nvSpPr>
            <p:spPr>
              <a:xfrm>
                <a:off x="206" y="0"/>
                <a:ext cx="1615" cy="1615"/>
              </a:xfrm>
              <a:prstGeom prst="ellipse">
                <a:avLst/>
              </a:prstGeom>
              <a:solidFill>
                <a:srgbClr val="B2B2B2"/>
              </a:soli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21" name="Oval 9"/>
              <p:cNvSpPr>
                <a:spLocks noChangeArrowheads="1"/>
              </p:cNvSpPr>
              <p:nvPr/>
            </p:nvSpPr>
            <p:spPr bwMode="auto">
              <a:xfrm>
                <a:off x="292" y="92"/>
                <a:ext cx="1425" cy="143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0" y="1008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7" name="AutoShape 15"/>
            <p:cNvSpPr>
              <a:spLocks noChangeArrowheads="1"/>
            </p:cNvSpPr>
            <p:nvPr/>
          </p:nvSpPr>
          <p:spPr bwMode="auto">
            <a:xfrm>
              <a:off x="0" y="672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8" name="AutoShape 16"/>
            <p:cNvSpPr>
              <a:spLocks noChangeArrowheads="1"/>
            </p:cNvSpPr>
            <p:nvPr/>
          </p:nvSpPr>
          <p:spPr bwMode="auto">
            <a:xfrm>
              <a:off x="0" y="33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3456" y="1008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30" name="AutoShape 18"/>
            <p:cNvSpPr>
              <a:spLocks noChangeArrowheads="1"/>
            </p:cNvSpPr>
            <p:nvPr/>
          </p:nvSpPr>
          <p:spPr bwMode="auto">
            <a:xfrm>
              <a:off x="3456" y="672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3456" y="33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67" name="Text Box 20"/>
            <p:cNvSpPr txBox="1"/>
            <p:nvPr/>
          </p:nvSpPr>
          <p:spPr>
            <a:xfrm>
              <a:off x="1960" y="642"/>
              <a:ext cx="72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sz="27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表现型</a:t>
              </a:r>
              <a:endParaRPr lang="zh-CN" alt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468" name="AutoShape 21"/>
            <p:cNvSpPr/>
            <p:nvPr/>
          </p:nvSpPr>
          <p:spPr>
            <a:xfrm>
              <a:off x="916" y="1920"/>
              <a:ext cx="2866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0" hangingPunct="0"/>
              <a:r>
                <a:rPr lang="zh-CN" altLang="en-US" sz="2700" b="1" dirty="0">
                  <a:solidFill>
                    <a:srgbClr val="000000"/>
                  </a:solidFill>
                  <a:latin typeface="Verdana" panose="020B0604030504040204" pitchFamily="34" charset="0"/>
                  <a:ea typeface="微软雅黑" panose="020B0503020204020204" charset="-122"/>
                </a:rPr>
                <a:t>把握顾客心理，速度成交</a:t>
              </a:r>
              <a:endParaRPr lang="zh-CN" altLang="en-US" sz="2700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469" name="Text Box 22"/>
            <p:cNvSpPr txBox="1"/>
            <p:nvPr/>
          </p:nvSpPr>
          <p:spPr>
            <a:xfrm>
              <a:off x="55" y="435"/>
              <a:ext cx="955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 爱表现自我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470" name="Text Box 23"/>
            <p:cNvSpPr txBox="1"/>
            <p:nvPr/>
          </p:nvSpPr>
          <p:spPr>
            <a:xfrm>
              <a:off x="78" y="771"/>
              <a:ext cx="913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喜欢被赞美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471" name="Text Box 24"/>
            <p:cNvSpPr txBox="1"/>
            <p:nvPr/>
          </p:nvSpPr>
          <p:spPr>
            <a:xfrm>
              <a:off x="155" y="1107"/>
              <a:ext cx="761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善于表达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472" name="Text Box 25"/>
            <p:cNvSpPr txBox="1"/>
            <p:nvPr/>
          </p:nvSpPr>
          <p:spPr>
            <a:xfrm>
              <a:off x="3715" y="435"/>
              <a:ext cx="719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掌控交流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473" name="Text Box 26"/>
            <p:cNvSpPr txBox="1"/>
            <p:nvPr/>
          </p:nvSpPr>
          <p:spPr>
            <a:xfrm>
              <a:off x="3639" y="771"/>
              <a:ext cx="871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不吝啬赞美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74" name="Text Box 27"/>
            <p:cNvSpPr txBox="1"/>
            <p:nvPr/>
          </p:nvSpPr>
          <p:spPr>
            <a:xfrm>
              <a:off x="3716" y="1107"/>
              <a:ext cx="719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判断需求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459" name="标题 1"/>
          <p:cNvSpPr>
            <a:spLocks noGrp="1"/>
          </p:cNvSpPr>
          <p:nvPr/>
        </p:nvSpPr>
        <p:spPr>
          <a:xfrm>
            <a:off x="2693035" y="737870"/>
            <a:ext cx="2173288" cy="473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3855" tIns="51928" rIns="103855" bIns="51928" anchor="ctr"/>
          <a:lstStyle>
            <a:lvl1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2.3.1</a:t>
            </a:r>
            <a:r>
              <a:rPr lang="en-US" altLang="zh-CN" sz="2000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客户分析</a:t>
            </a:r>
            <a:endParaRPr lang="zh-CN" altLang="en-US" sz="2000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07480" y="1383030"/>
            <a:ext cx="163195" cy="30099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5" name="Group 3"/>
          <p:cNvGrpSpPr/>
          <p:nvPr/>
        </p:nvGrpSpPr>
        <p:grpSpPr>
          <a:xfrm>
            <a:off x="2000250" y="2406015"/>
            <a:ext cx="7980363" cy="3697288"/>
            <a:chOff x="0" y="0"/>
            <a:chExt cx="4739" cy="2256"/>
          </a:xfrm>
        </p:grpSpPr>
        <p:grpSp>
          <p:nvGrpSpPr>
            <p:cNvPr id="20484" name="Group 4"/>
            <p:cNvGrpSpPr/>
            <p:nvPr/>
          </p:nvGrpSpPr>
          <p:grpSpPr>
            <a:xfrm>
              <a:off x="1296" y="0"/>
              <a:ext cx="1994" cy="1821"/>
              <a:chOff x="0" y="0"/>
              <a:chExt cx="1994" cy="1821"/>
            </a:xfrm>
          </p:grpSpPr>
          <p:sp>
            <p:nvSpPr>
              <p:cNvPr id="13317" name="AutoShape 5"/>
              <p:cNvSpPr>
                <a:spLocks noChangeArrowheads="1"/>
              </p:cNvSpPr>
              <p:nvPr/>
            </p:nvSpPr>
            <p:spPr bwMode="auto">
              <a:xfrm rot="16200000" flipH="1">
                <a:off x="-46" y="679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18" name="AutoShape 6"/>
              <p:cNvSpPr>
                <a:spLocks noChangeArrowheads="1"/>
              </p:cNvSpPr>
              <p:nvPr/>
            </p:nvSpPr>
            <p:spPr bwMode="auto">
              <a:xfrm rot="5400000" flipH="1">
                <a:off x="1737" y="645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19" name="AutoShape 7"/>
              <p:cNvSpPr>
                <a:spLocks noChangeArrowheads="1"/>
              </p:cNvSpPr>
              <p:nvPr/>
            </p:nvSpPr>
            <p:spPr bwMode="auto">
              <a:xfrm rot="10800000" flipH="1">
                <a:off x="853" y="1615"/>
                <a:ext cx="304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502" name="Oval 8"/>
              <p:cNvSpPr/>
              <p:nvPr/>
            </p:nvSpPr>
            <p:spPr>
              <a:xfrm>
                <a:off x="206" y="0"/>
                <a:ext cx="1615" cy="1615"/>
              </a:xfrm>
              <a:prstGeom prst="ellipse">
                <a:avLst/>
              </a:prstGeom>
              <a:solidFill>
                <a:srgbClr val="B2B2B2"/>
              </a:soli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21" name="Oval 9"/>
              <p:cNvSpPr>
                <a:spLocks noChangeArrowheads="1"/>
              </p:cNvSpPr>
              <p:nvPr/>
            </p:nvSpPr>
            <p:spPr bwMode="auto">
              <a:xfrm>
                <a:off x="292" y="92"/>
                <a:ext cx="1425" cy="143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0" y="1008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7" name="AutoShape 15"/>
            <p:cNvSpPr>
              <a:spLocks noChangeArrowheads="1"/>
            </p:cNvSpPr>
            <p:nvPr/>
          </p:nvSpPr>
          <p:spPr bwMode="auto">
            <a:xfrm>
              <a:off x="0" y="672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8" name="AutoShape 16"/>
            <p:cNvSpPr>
              <a:spLocks noChangeArrowheads="1"/>
            </p:cNvSpPr>
            <p:nvPr/>
          </p:nvSpPr>
          <p:spPr bwMode="auto">
            <a:xfrm>
              <a:off x="0" y="33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3456" y="1008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30" name="AutoShape 18"/>
            <p:cNvSpPr>
              <a:spLocks noChangeArrowheads="1"/>
            </p:cNvSpPr>
            <p:nvPr/>
          </p:nvSpPr>
          <p:spPr bwMode="auto">
            <a:xfrm>
              <a:off x="3456" y="672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3456" y="33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91" name="Text Box 20"/>
            <p:cNvSpPr txBox="1"/>
            <p:nvPr/>
          </p:nvSpPr>
          <p:spPr>
            <a:xfrm>
              <a:off x="1961" y="642"/>
              <a:ext cx="72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sz="27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温和型</a:t>
              </a:r>
              <a:endParaRPr lang="zh-CN" altLang="en-US" sz="27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492" name="AutoShape 21"/>
            <p:cNvSpPr/>
            <p:nvPr/>
          </p:nvSpPr>
          <p:spPr>
            <a:xfrm>
              <a:off x="916" y="1920"/>
              <a:ext cx="2866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0" hangingPunct="0"/>
              <a:r>
                <a:rPr lang="zh-CN" altLang="en-US" sz="2700" b="1" dirty="0">
                  <a:solidFill>
                    <a:srgbClr val="000000"/>
                  </a:solidFill>
                  <a:latin typeface="Verdana" panose="020B0604030504040204" pitchFamily="34" charset="0"/>
                  <a:ea typeface="微软雅黑" panose="020B0503020204020204" charset="-122"/>
                </a:rPr>
                <a:t>秒杀纠结，和顾客成为朋友</a:t>
              </a:r>
              <a:endParaRPr lang="zh-CN" altLang="en-US" sz="2700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493" name="Text Box 22"/>
            <p:cNvSpPr txBox="1"/>
            <p:nvPr/>
          </p:nvSpPr>
          <p:spPr>
            <a:xfrm>
              <a:off x="130" y="435"/>
              <a:ext cx="803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 极度纠结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494" name="Text Box 23"/>
            <p:cNvSpPr txBox="1"/>
            <p:nvPr/>
          </p:nvSpPr>
          <p:spPr>
            <a:xfrm>
              <a:off x="154" y="771"/>
              <a:ext cx="761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亲切礼貌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495" name="Text Box 24"/>
            <p:cNvSpPr txBox="1"/>
            <p:nvPr/>
          </p:nvSpPr>
          <p:spPr>
            <a:xfrm>
              <a:off x="155" y="1107"/>
              <a:ext cx="761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善于交往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496" name="Text Box 25"/>
            <p:cNvSpPr txBox="1"/>
            <p:nvPr/>
          </p:nvSpPr>
          <p:spPr>
            <a:xfrm>
              <a:off x="3639" y="435"/>
              <a:ext cx="871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帮他做决定</a:t>
              </a:r>
              <a:endPara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497" name="Text Box 26"/>
            <p:cNvSpPr txBox="1"/>
            <p:nvPr/>
          </p:nvSpPr>
          <p:spPr>
            <a:xfrm>
              <a:off x="3715" y="771"/>
              <a:ext cx="719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朋友关系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98" name="Text Box 27"/>
            <p:cNvSpPr txBox="1"/>
            <p:nvPr/>
          </p:nvSpPr>
          <p:spPr>
            <a:xfrm>
              <a:off x="3411" y="1107"/>
              <a:ext cx="1328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沟通不要局限交易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483" name="标题 1"/>
          <p:cNvSpPr>
            <a:spLocks noGrp="1"/>
          </p:cNvSpPr>
          <p:nvPr/>
        </p:nvSpPr>
        <p:spPr>
          <a:xfrm>
            <a:off x="2525395" y="748030"/>
            <a:ext cx="2173288" cy="473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3855" tIns="51928" rIns="103855" bIns="51928" anchor="ctr"/>
          <a:lstStyle>
            <a:lvl1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10382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2.3.1</a:t>
            </a:r>
            <a:r>
              <a:rPr lang="en-US" altLang="zh-CN" sz="2000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客户分析</a:t>
            </a:r>
            <a:endParaRPr lang="zh-CN" altLang="en-US" sz="2000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482080" y="1426210"/>
            <a:ext cx="257810" cy="2146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淘宝客服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33880"/>
            <a:ext cx="10515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dirty="0">
                <a:solidFill>
                  <a:schemeClr val="accent4"/>
                </a:solidFill>
                <a:effectLst/>
              </a:rPr>
              <a:t>什么是淘宝客服</a:t>
            </a:r>
            <a:endParaRPr lang="zh-CN" altLang="en-US" dirty="0">
              <a:solidFill>
                <a:schemeClr val="accent4"/>
              </a:solidFill>
            </a:endParaRPr>
          </a:p>
          <a:p>
            <a:r>
              <a:rPr lang="zh-CN" altLang="en-US" sz="1400" dirty="0">
                <a:solidFill>
                  <a:schemeClr val="accent4"/>
                </a:solidFill>
              </a:rPr>
              <a:t>老板</a:t>
            </a:r>
            <a:r>
              <a:rPr lang="en-US" altLang="zh-CN" sz="1400" dirty="0">
                <a:solidFill>
                  <a:schemeClr val="accent4"/>
                </a:solidFill>
              </a:rPr>
              <a:t>- </a:t>
            </a:r>
            <a:r>
              <a:rPr lang="zh-CN" altLang="en-US" sz="1400" dirty="0">
                <a:solidFill>
                  <a:schemeClr val="accent4"/>
                </a:solidFill>
              </a:rPr>
              <a:t>导购</a:t>
            </a:r>
            <a:r>
              <a:rPr lang="en-US" altLang="zh-CN" sz="1400" dirty="0">
                <a:solidFill>
                  <a:schemeClr val="accent4"/>
                </a:solidFill>
              </a:rPr>
              <a:t>- </a:t>
            </a:r>
            <a:r>
              <a:rPr lang="zh-CN" altLang="en-US" sz="1400" dirty="0">
                <a:solidFill>
                  <a:schemeClr val="accent4"/>
                </a:solidFill>
              </a:rPr>
              <a:t>店小二</a:t>
            </a:r>
            <a:endParaRPr lang="zh-CN" altLang="en-US" sz="1400" dirty="0">
              <a:solidFill>
                <a:schemeClr val="accent4"/>
              </a:solidFill>
            </a:endParaRPr>
          </a:p>
          <a:p>
            <a:r>
              <a:rPr lang="zh-CN" altLang="en-US" dirty="0">
                <a:solidFill>
                  <a:schemeClr val="accent4"/>
                </a:solidFill>
              </a:rPr>
              <a:t>客服的重要性</a:t>
            </a:r>
            <a:endParaRPr lang="zh-CN" altLang="en-US" dirty="0">
              <a:solidFill>
                <a:schemeClr val="accent4"/>
              </a:solidFill>
            </a:endParaRPr>
          </a:p>
          <a:p>
            <a:r>
              <a:rPr lang="en-US" sz="1600" dirty="0">
                <a:solidFill>
                  <a:schemeClr val="accent4"/>
                </a:solidFill>
              </a:rPr>
              <a:t>1</a:t>
            </a:r>
            <a:r>
              <a:rPr lang="zh-CN" altLang="en-US" sz="1600" dirty="0">
                <a:solidFill>
                  <a:schemeClr val="accent4"/>
                </a:solidFill>
              </a:rPr>
              <a:t>：一个好的客服就是公司店铺形象，一个会沟通的客服会给店铺带来很多的老客户，一个耐心周到的客服会让客户感到安心，淘宝客服即是老板，导购也是处理售后的店小二。</a:t>
            </a:r>
            <a:endParaRPr lang="zh-CN" altLang="en-US" sz="1600" dirty="0">
              <a:solidFill>
                <a:schemeClr val="accent4"/>
              </a:solidFill>
            </a:endParaRPr>
          </a:p>
          <a:p>
            <a:r>
              <a:rPr lang="en-US" altLang="zh-CN" sz="1600" dirty="0">
                <a:solidFill>
                  <a:schemeClr val="accent4"/>
                </a:solidFill>
              </a:rPr>
              <a:t>2</a:t>
            </a:r>
            <a:r>
              <a:rPr lang="zh-CN" altLang="en-US" sz="1600" dirty="0">
                <a:solidFill>
                  <a:schemeClr val="accent4"/>
                </a:solidFill>
              </a:rPr>
              <a:t>：品牌意识</a:t>
            </a:r>
            <a:endParaRPr lang="zh-CN" altLang="en-US" sz="1600" dirty="0">
              <a:solidFill>
                <a:schemeClr val="accent4"/>
              </a:solidFill>
            </a:endParaRPr>
          </a:p>
          <a:p>
            <a:r>
              <a:rPr lang="en-US" altLang="zh-CN" sz="1600" dirty="0">
                <a:solidFill>
                  <a:schemeClr val="accent4"/>
                </a:solidFill>
              </a:rPr>
              <a:t>3</a:t>
            </a:r>
            <a:r>
              <a:rPr lang="zh-CN" altLang="en-US" sz="1600" dirty="0">
                <a:solidFill>
                  <a:schemeClr val="accent4"/>
                </a:solidFill>
              </a:rPr>
              <a:t>：客服问题不要比客户还少，选择题而不是问答题</a:t>
            </a:r>
            <a:endParaRPr lang="zh-CN" altLang="en-US" sz="1600" dirty="0">
              <a:solidFill>
                <a:schemeClr val="accent4"/>
              </a:solidFill>
            </a:endParaRPr>
          </a:p>
          <a:p>
            <a:r>
              <a:rPr lang="en-US" altLang="zh-CN" sz="1600" dirty="0">
                <a:solidFill>
                  <a:schemeClr val="accent4"/>
                </a:solidFill>
              </a:rPr>
              <a:t>4</a:t>
            </a:r>
            <a:r>
              <a:rPr lang="zh-CN" altLang="en-US" sz="1600" dirty="0">
                <a:solidFill>
                  <a:schemeClr val="accent4"/>
                </a:solidFill>
              </a:rPr>
              <a:t>：回答有耐心</a:t>
            </a:r>
            <a:endParaRPr lang="zh-CN" altLang="en-US" sz="1600" dirty="0">
              <a:solidFill>
                <a:schemeClr val="accent4"/>
              </a:solidFill>
            </a:endParaRPr>
          </a:p>
          <a:p>
            <a:r>
              <a:rPr lang="en-US" altLang="zh-CN" sz="1600" dirty="0">
                <a:solidFill>
                  <a:schemeClr val="accent4"/>
                </a:solidFill>
              </a:rPr>
              <a:t>5</a:t>
            </a:r>
            <a:r>
              <a:rPr lang="zh-CN" altLang="en-US" sz="1600" dirty="0">
                <a:solidFill>
                  <a:schemeClr val="accent4"/>
                </a:solidFill>
              </a:rPr>
              <a:t>：不肯定回答不要用肯定语气，该肯定需肯定</a:t>
            </a:r>
            <a:endParaRPr lang="zh-CN" altLang="en-US" sz="1600" dirty="0">
              <a:solidFill>
                <a:schemeClr val="accent4"/>
              </a:solidFill>
            </a:endParaRPr>
          </a:p>
          <a:p>
            <a:r>
              <a:rPr lang="en-US" altLang="zh-CN" sz="1600" dirty="0">
                <a:solidFill>
                  <a:schemeClr val="accent4"/>
                </a:solidFill>
              </a:rPr>
              <a:t>6</a:t>
            </a:r>
            <a:r>
              <a:rPr lang="zh-CN" altLang="en-US" sz="1600" dirty="0">
                <a:solidFill>
                  <a:schemeClr val="accent4"/>
                </a:solidFill>
              </a:rPr>
              <a:t>：给客户建议，引导建议</a:t>
            </a:r>
            <a:endParaRPr lang="zh-CN" altLang="en-US" sz="1600" dirty="0">
              <a:solidFill>
                <a:schemeClr val="accent4"/>
              </a:solidFill>
            </a:endParaRPr>
          </a:p>
          <a:p>
            <a:r>
              <a:rPr lang="en-US" altLang="zh-CN" sz="1600" dirty="0">
                <a:solidFill>
                  <a:schemeClr val="accent4"/>
                </a:solidFill>
              </a:rPr>
              <a:t>7</a:t>
            </a:r>
            <a:r>
              <a:rPr lang="zh-CN" altLang="en-US" sz="1600" dirty="0">
                <a:solidFill>
                  <a:schemeClr val="accent4"/>
                </a:solidFill>
              </a:rPr>
              <a:t>：不要夸大其词，涉及到好评</a:t>
            </a:r>
            <a:endParaRPr lang="zh-CN" altLang="en-US" sz="1600" dirty="0">
              <a:solidFill>
                <a:schemeClr val="accent4"/>
              </a:solidFill>
            </a:endParaRPr>
          </a:p>
          <a:p>
            <a:endParaRPr lang="zh-CN" altLang="en-US" sz="1600" dirty="0">
              <a:solidFill>
                <a:schemeClr val="accent4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Text Box 2"/>
          <p:cNvSpPr txBox="1"/>
          <p:nvPr/>
        </p:nvSpPr>
        <p:spPr>
          <a:xfrm>
            <a:off x="5032375" y="2824163"/>
            <a:ext cx="4805363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81000" lvl="0" indent="-38100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顾客无法忍受之最：让我等！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81000" lvl="0" indent="-38100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81000" lvl="0" indent="-38100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顾客无法忍受之最：欢迎光临（此处省略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280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个字。。。）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751773" y="808673"/>
            <a:ext cx="576897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2.3.2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销售步骤解析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标化的产品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非标化的服务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708" name="Text Box 4"/>
          <p:cNvSpPr txBox="1"/>
          <p:nvPr/>
        </p:nvSpPr>
        <p:spPr>
          <a:xfrm>
            <a:off x="1373505" y="1792288"/>
            <a:ext cx="4960938" cy="38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建立关系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响应时间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态度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509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0" y="2595563"/>
            <a:ext cx="4181475" cy="414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右箭头 17"/>
          <p:cNvSpPr/>
          <p:nvPr/>
        </p:nvSpPr>
        <p:spPr>
          <a:xfrm>
            <a:off x="5210175" y="5164138"/>
            <a:ext cx="4121150" cy="1177925"/>
          </a:xfrm>
          <a:prstGeom prst="rightArrow">
            <a:avLst>
              <a:gd name="adj1" fmla="val 50000"/>
              <a:gd name="adj2" fmla="val 31358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721" name="Text Box 17"/>
          <p:cNvSpPr txBox="1"/>
          <p:nvPr/>
        </p:nvSpPr>
        <p:spPr>
          <a:xfrm>
            <a:off x="5375275" y="5524500"/>
            <a:ext cx="3057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及时答复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礼貌热情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16370" y="1391920"/>
            <a:ext cx="154305" cy="2749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15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6">
                                            <p:txEl>
                                              <p:charRg st="15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6">
                                            <p:txEl>
                                              <p:charRg st="15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1638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3"/>
          <p:cNvSpPr txBox="1"/>
          <p:nvPr/>
        </p:nvSpPr>
        <p:spPr>
          <a:xfrm>
            <a:off x="2510473" y="780098"/>
            <a:ext cx="576897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2.3.2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销售步骤解析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标化的产品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非标化的服务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04" name="Text Box 4"/>
          <p:cNvSpPr txBox="1"/>
          <p:nvPr/>
        </p:nvSpPr>
        <p:spPr>
          <a:xfrm>
            <a:off x="1701800" y="1639888"/>
            <a:ext cx="4960938" cy="38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建立关系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响应时间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态度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09" name="Text Box 9"/>
          <p:cNvSpPr txBox="1"/>
          <p:nvPr/>
        </p:nvSpPr>
        <p:spPr>
          <a:xfrm>
            <a:off x="977900" y="2216150"/>
            <a:ext cx="18415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案例赏析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】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6810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2770188"/>
            <a:ext cx="3552825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5091113"/>
            <a:ext cx="741045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8" y="1639888"/>
            <a:ext cx="3009900" cy="352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499225" y="1391920"/>
            <a:ext cx="205740" cy="26606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3"/>
          <p:cNvSpPr txBox="1"/>
          <p:nvPr/>
        </p:nvSpPr>
        <p:spPr>
          <a:xfrm>
            <a:off x="2423478" y="780098"/>
            <a:ext cx="576897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2.3.2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销售步骤解析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标化的产品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非标化的服务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827" name="Text Box 4"/>
          <p:cNvSpPr txBox="1"/>
          <p:nvPr/>
        </p:nvSpPr>
        <p:spPr>
          <a:xfrm>
            <a:off x="1287145" y="1761173"/>
            <a:ext cx="4960938" cy="38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建立关系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响应时间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态度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829" name="Text Box 5"/>
          <p:cNvSpPr txBox="1"/>
          <p:nvPr/>
        </p:nvSpPr>
        <p:spPr>
          <a:xfrm>
            <a:off x="977900" y="2216150"/>
            <a:ext cx="18415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案例赏析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】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7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2423" y="652463"/>
            <a:ext cx="3009900" cy="352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90825"/>
            <a:ext cx="436245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471353"/>
            <a:ext cx="7972425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16370" y="1391920"/>
            <a:ext cx="146050" cy="26606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Text Box 2"/>
          <p:cNvSpPr txBox="1"/>
          <p:nvPr/>
        </p:nvSpPr>
        <p:spPr>
          <a:xfrm>
            <a:off x="4892675" y="2216150"/>
            <a:ext cx="4805363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了解顾客需求，我们卖的是顾客需要的，而不是我们推销的。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判断顾客购物消费能力，专业给予意见，利于成交。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直言产品优缺点（产品效果），体现真诚服务。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just" eaLnBrk="1" hangingPunct="1">
              <a:lnSpc>
                <a:spcPct val="150000"/>
              </a:lnSpc>
            </a:pPr>
            <a:endParaRPr lang="zh-CN" altLang="zh-CN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579" name="Text Box 3"/>
          <p:cNvSpPr txBox="1"/>
          <p:nvPr/>
        </p:nvSpPr>
        <p:spPr>
          <a:xfrm>
            <a:off x="2423478" y="799783"/>
            <a:ext cx="576897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2.3.2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销售步骤解析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标化的产品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非标化的服务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32" name="Text Box 4"/>
          <p:cNvSpPr txBox="1"/>
          <p:nvPr/>
        </p:nvSpPr>
        <p:spPr>
          <a:xfrm>
            <a:off x="1450340" y="1736408"/>
            <a:ext cx="4960938" cy="38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了解客户，了解需求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–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主动出击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7" name="右箭头 17"/>
          <p:cNvSpPr/>
          <p:nvPr/>
        </p:nvSpPr>
        <p:spPr>
          <a:xfrm>
            <a:off x="1857375" y="5508625"/>
            <a:ext cx="8137525" cy="1177925"/>
          </a:xfrm>
          <a:prstGeom prst="rightArrow">
            <a:avLst>
              <a:gd name="adj1" fmla="val 50000"/>
              <a:gd name="adj2" fmla="val 61919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3747" name="Text Box 19"/>
          <p:cNvSpPr txBox="1"/>
          <p:nvPr/>
        </p:nvSpPr>
        <p:spPr>
          <a:xfrm>
            <a:off x="1924050" y="5775325"/>
            <a:ext cx="757078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专业，主动销售（为了增加客户黏度，老客户老优惠）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83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522538"/>
            <a:ext cx="360045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16370" y="1391920"/>
            <a:ext cx="154305" cy="2578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charRg st="2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0">
                                            <p:txEl>
                                              <p:charRg st="2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0">
                                            <p:txEl>
                                              <p:charRg st="2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charRg st="52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0">
                                            <p:txEl>
                                              <p:charRg st="52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0">
                                            <p:txEl>
                                              <p:charRg st="52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16387" grpId="0" bldLvl="0" animBg="1"/>
      <p:bldP spid="737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3"/>
          <p:cNvSpPr txBox="1"/>
          <p:nvPr/>
        </p:nvSpPr>
        <p:spPr>
          <a:xfrm>
            <a:off x="2452053" y="789623"/>
            <a:ext cx="576897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2.3.2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销售步骤解析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标化的产品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非标化的服务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51" name="Text Box 4"/>
          <p:cNvSpPr txBox="1"/>
          <p:nvPr/>
        </p:nvSpPr>
        <p:spPr>
          <a:xfrm>
            <a:off x="1441450" y="1765618"/>
            <a:ext cx="4960938" cy="38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了解客户，了解需求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–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主动出击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53" name="Text Box 5"/>
          <p:cNvSpPr txBox="1"/>
          <p:nvPr/>
        </p:nvSpPr>
        <p:spPr>
          <a:xfrm>
            <a:off x="977900" y="2216150"/>
            <a:ext cx="18415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案例赏析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】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5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0773" y="1370013"/>
            <a:ext cx="3009900" cy="352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1SMY5K~J$0H~6I5)$]{P%U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2613025"/>
            <a:ext cx="5085715" cy="37617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516370" y="1374775"/>
            <a:ext cx="188595" cy="317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Text Box 2"/>
          <p:cNvSpPr txBox="1"/>
          <p:nvPr/>
        </p:nvSpPr>
        <p:spPr>
          <a:xfrm>
            <a:off x="4013200" y="2905125"/>
            <a:ext cx="5114925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不要抵触议价，这个是国民美德。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分析顾客心理底线，抓住先机（活动结束时间），促进成交。</a:t>
            </a:r>
            <a:endParaRPr lang="en-US" altLang="zh-CN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2655253" y="809308"/>
            <a:ext cx="576897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2.3.2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销售步骤解析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标化的产品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非标化的服务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0" name="Text Box 4"/>
          <p:cNvSpPr txBox="1"/>
          <p:nvPr/>
        </p:nvSpPr>
        <p:spPr>
          <a:xfrm>
            <a:off x="1281430" y="1832928"/>
            <a:ext cx="4960938" cy="38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议价处理（产品毛利空间）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653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688" y="2905125"/>
            <a:ext cx="2876550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右箭头 17"/>
          <p:cNvSpPr/>
          <p:nvPr/>
        </p:nvSpPr>
        <p:spPr>
          <a:xfrm>
            <a:off x="1281113" y="5857875"/>
            <a:ext cx="8289925" cy="1177925"/>
          </a:xfrm>
          <a:prstGeom prst="rightArrow">
            <a:avLst>
              <a:gd name="adj1" fmla="val 50000"/>
              <a:gd name="adj2" fmla="val 63078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5792" name="Text Box 16"/>
          <p:cNvSpPr txBox="1"/>
          <p:nvPr/>
        </p:nvSpPr>
        <p:spPr>
          <a:xfrm>
            <a:off x="1281113" y="6064250"/>
            <a:ext cx="78343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>
              <a:lnSpc>
                <a:spcPct val="150000"/>
              </a:lnSpc>
            </a:pPr>
            <a:r>
              <a:rPr lang="zh-CN" altLang="zh-CN" sz="2400" dirty="0">
                <a:latin typeface="Arial" panose="020B0604020202020204" pitchFamily="34" charset="0"/>
                <a:ea typeface="微软雅黑" panose="020B0503020204020204" charset="-122"/>
              </a:rPr>
              <a:t>价格，赠品（优惠券，购买多件可以申请优惠价格和赠品）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18910" y="1391920"/>
            <a:ext cx="177800" cy="2565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charRg st="1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8">
                                            <p:txEl>
                                              <p:charRg st="1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8">
                                            <p:txEl>
                                              <p:charRg st="1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16387" grpId="0" bldLvl="0" animBg="1"/>
      <p:bldP spid="757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Text Box 2"/>
          <p:cNvSpPr txBox="1"/>
          <p:nvPr/>
        </p:nvSpPr>
        <p:spPr>
          <a:xfrm>
            <a:off x="4679315" y="2356803"/>
            <a:ext cx="4805363" cy="237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不要长篇大论，挑重点。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亲切自然，辅助推广。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charset="-122"/>
              </a:rPr>
              <a:t>核对地址，发送验货消息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just" eaLnBrk="1" hangingPunct="1">
              <a:lnSpc>
                <a:spcPct val="150000"/>
              </a:lnSpc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just" eaLnBrk="1" hangingPunct="1">
              <a:lnSpc>
                <a:spcPct val="150000"/>
              </a:lnSpc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Text Box 3"/>
          <p:cNvSpPr txBox="1"/>
          <p:nvPr/>
        </p:nvSpPr>
        <p:spPr>
          <a:xfrm>
            <a:off x="2528888" y="799148"/>
            <a:ext cx="576897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2.3.2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销售步骤解析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标化的产品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非标化的服务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900" name="Text Box 4"/>
          <p:cNvSpPr txBox="1"/>
          <p:nvPr/>
        </p:nvSpPr>
        <p:spPr>
          <a:xfrm>
            <a:off x="1614170" y="1341120"/>
            <a:ext cx="4382770" cy="386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8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送客服务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677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383" y="1726883"/>
            <a:ext cx="3638550" cy="363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11" name="矩形 93"/>
          <p:cNvSpPr/>
          <p:nvPr/>
        </p:nvSpPr>
        <p:spPr>
          <a:xfrm>
            <a:off x="2049780" y="5365433"/>
            <a:ext cx="7556500" cy="1192212"/>
          </a:xfrm>
          <a:prstGeom prst="rect">
            <a:avLst/>
          </a:prstGeom>
          <a:solidFill>
            <a:srgbClr val="F9BF13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sz="36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0912" name="Text Box 16"/>
          <p:cNvSpPr txBox="1"/>
          <p:nvPr/>
        </p:nvSpPr>
        <p:spPr>
          <a:xfrm>
            <a:off x="2084070" y="5550535"/>
            <a:ext cx="74009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小贴士：给客户发送大段的产品说明快短后，最好加上自己手动打的简短易懂的话语，让人觉得更亲切。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16370" y="1409065"/>
            <a:ext cx="171450" cy="2578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8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charRg st="2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8">
                                            <p:txEl>
                                              <p:charRg st="2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8">
                                            <p:txEl>
                                              <p:charRg st="2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 bldLvl="0" animBg="1"/>
      <p:bldP spid="809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Box 1"/>
          <p:cNvSpPr txBox="1"/>
          <p:nvPr/>
        </p:nvSpPr>
        <p:spPr>
          <a:xfrm>
            <a:off x="2703830" y="530225"/>
            <a:ext cx="41084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2.</a:t>
            </a:r>
            <a:r>
              <a:rPr lang="en-US" altLang="zh-CN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4 </a:t>
            </a:r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售后问题处理</a:t>
            </a:r>
            <a:endParaRPr lang="zh-CN" altLang="en-US" sz="2800" u="sng" dirty="0">
              <a:solidFill>
                <a:srgbClr val="005C33"/>
              </a:solidFill>
              <a:latin typeface="方正兰亭黑_GBK" charset="-122"/>
              <a:ea typeface="方正兰亭细黑_GBK" charset="-122"/>
            </a:endParaRPr>
          </a:p>
          <a:p>
            <a:pPr lvl="0" eaLnBrk="1" hangingPunct="1"/>
            <a:endParaRPr lang="zh-CN" altLang="en-US" sz="2800" u="sng" dirty="0">
              <a:solidFill>
                <a:srgbClr val="005C33"/>
              </a:solidFill>
              <a:latin typeface="方正兰亭黑_GBK" charset="-122"/>
              <a:ea typeface="方正兰亭细黑_GBK" charset="-122"/>
            </a:endParaRPr>
          </a:p>
        </p:txBody>
      </p:sp>
      <p:grpSp>
        <p:nvGrpSpPr>
          <p:cNvPr id="73" name="组合 83"/>
          <p:cNvGrpSpPr/>
          <p:nvPr/>
        </p:nvGrpSpPr>
        <p:grpSpPr>
          <a:xfrm flipH="1">
            <a:off x="5649913" y="1736725"/>
            <a:ext cx="3611562" cy="2370138"/>
            <a:chOff x="0" y="0"/>
            <a:chExt cx="4235527" cy="2208983"/>
          </a:xfrm>
        </p:grpSpPr>
        <p:sp>
          <p:nvSpPr>
            <p:cNvPr id="29720" name="等腰三角形 41"/>
            <p:cNvSpPr/>
            <p:nvPr/>
          </p:nvSpPr>
          <p:spPr>
            <a:xfrm rot="5400000" flipH="1">
              <a:off x="1416503" y="102582"/>
              <a:ext cx="222648" cy="3055655"/>
            </a:xfrm>
            <a:custGeom>
              <a:avLst/>
              <a:gdLst>
                <a:gd name="txL" fmla="*/ 0 w 222648"/>
                <a:gd name="txT" fmla="*/ 0 h 3055655"/>
                <a:gd name="txR" fmla="*/ 222648 w 222648"/>
                <a:gd name="txB" fmla="*/ 3055655 h 3055655"/>
              </a:gdLst>
              <a:ahLst/>
              <a:cxnLst>
                <a:cxn ang="0">
                  <a:pos x="3727" y="2984088"/>
                </a:cxn>
                <a:cxn ang="0">
                  <a:pos x="112190" y="2339462"/>
                </a:cxn>
                <a:cxn ang="0">
                  <a:pos x="222648" y="0"/>
                </a:cxn>
                <a:cxn ang="0">
                  <a:pos x="222648" y="2984088"/>
                </a:cxn>
                <a:cxn ang="0">
                  <a:pos x="3727" y="2984088"/>
                </a:cxn>
              </a:cxnLst>
              <a:rect l="txL" t="txT" r="txR" b="tx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9000">
                  <a:srgbClr val="5B595B">
                    <a:alpha val="100000"/>
                  </a:srgbClr>
                </a:gs>
                <a:gs pos="100000">
                  <a:srgbClr val="433C29">
                    <a:alpha val="100000"/>
                  </a:srgbClr>
                </a:gs>
              </a:gsLst>
              <a:lin ang="1620000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21" name="矩形 85"/>
            <p:cNvSpPr/>
            <p:nvPr/>
          </p:nvSpPr>
          <p:spPr>
            <a:xfrm>
              <a:off x="71565" y="0"/>
              <a:ext cx="2984089" cy="1519083"/>
            </a:xfrm>
            <a:prstGeom prst="rect">
              <a:avLst/>
            </a:prstGeom>
            <a:solidFill>
              <a:srgbClr val="D1E7A7"/>
            </a:solidFill>
            <a:ln w="12700">
              <a:noFill/>
            </a:ln>
          </p:spPr>
          <p:txBody>
            <a:bodyPr anchor="ctr"/>
            <a:p>
              <a:pPr lvl="0" algn="ctr" eaLnBrk="1" hangingPunct="1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22" name="椭圆 86"/>
            <p:cNvSpPr/>
            <p:nvPr/>
          </p:nvSpPr>
          <p:spPr>
            <a:xfrm>
              <a:off x="2760687" y="734143"/>
              <a:ext cx="1474840" cy="1474840"/>
            </a:xfrm>
            <a:prstGeom prst="ellipse">
              <a:avLst/>
            </a:prstGeom>
            <a:solidFill>
              <a:srgbClr val="009943"/>
            </a:solidFill>
            <a:ln w="12700">
              <a:noFill/>
            </a:ln>
          </p:spPr>
          <p:txBody>
            <a:bodyPr anchor="ctr"/>
            <a:p>
              <a:pPr lvl="0" algn="ctr" eaLnBrk="1" hangingPunct="1"/>
              <a:r>
                <a:rPr lang="en-US" altLang="zh-CN" sz="4000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Calibri" panose="020F0502020204030204" charset="0"/>
                </a:rPr>
                <a:t>01</a:t>
              </a:r>
              <a:endParaRPr lang="zh-CN" altLang="en-US" sz="40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9723" name="组合 87"/>
            <p:cNvGrpSpPr/>
            <p:nvPr/>
          </p:nvGrpSpPr>
          <p:grpSpPr>
            <a:xfrm>
              <a:off x="445629" y="218752"/>
              <a:ext cx="2426420" cy="885347"/>
              <a:chOff x="0" y="0"/>
              <a:chExt cx="2426420" cy="885347"/>
            </a:xfrm>
          </p:grpSpPr>
          <p:sp>
            <p:nvSpPr>
              <p:cNvPr id="29724" name="Freeform 32"/>
              <p:cNvSpPr>
                <a:spLocks noEditPoints="1"/>
              </p:cNvSpPr>
              <p:nvPr/>
            </p:nvSpPr>
            <p:spPr>
              <a:xfrm>
                <a:off x="1585" y="0"/>
                <a:ext cx="400230" cy="423756"/>
              </a:xfrm>
              <a:custGeom>
                <a:avLst/>
                <a:gdLst>
                  <a:gd name="txL" fmla="*/ 0 w 587"/>
                  <a:gd name="txT" fmla="*/ 0 h 621"/>
                  <a:gd name="txR" fmla="*/ 587 w 587"/>
                  <a:gd name="txB" fmla="*/ 621 h 62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87" h="621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rgbClr val="3F76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9725" name="组合 89"/>
              <p:cNvGrpSpPr/>
              <p:nvPr/>
            </p:nvGrpSpPr>
            <p:grpSpPr>
              <a:xfrm>
                <a:off x="0" y="21568"/>
                <a:ext cx="2426420" cy="863779"/>
                <a:chOff x="0" y="0"/>
                <a:chExt cx="2426420" cy="863779"/>
              </a:xfrm>
            </p:grpSpPr>
            <p:sp>
              <p:nvSpPr>
                <p:cNvPr id="29726" name="文本框 90"/>
                <p:cNvSpPr/>
                <p:nvPr/>
              </p:nvSpPr>
              <p:spPr>
                <a:xfrm>
                  <a:off x="305163" y="0"/>
                  <a:ext cx="1406728" cy="3704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lvl="0" eaLnBrk="1" hangingPunct="1"/>
                  <a:r>
                    <a:rPr lang="zh-CN" altLang="en-US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方正正黑简体" pitchFamily="2" charset="-122"/>
                    </a:rPr>
                    <a:t>及时响应</a:t>
                  </a:r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9727" name="矩形 91"/>
                <p:cNvSpPr/>
                <p:nvPr/>
              </p:nvSpPr>
              <p:spPr>
                <a:xfrm>
                  <a:off x="0" y="493376"/>
                  <a:ext cx="2426420" cy="3704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vl="0" algn="ctr" eaLnBrk="1" hangingPunct="1"/>
                  <a:r>
                    <a:rPr lang="zh-CN" altLang="en-US" dirty="0">
                      <a:latin typeface="Arial" panose="020B0604020202020204" pitchFamily="34" charset="0"/>
                      <a:ea typeface="微软雅黑" panose="020B0503020204020204" charset="-122"/>
                    </a:rPr>
                    <a:t>开启消息提醒</a:t>
                  </a:r>
                  <a:endParaRPr lang="zh-CN" altLang="en-US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</p:grpSp>
        </p:grpSp>
      </p:grpSp>
      <p:pic>
        <p:nvPicPr>
          <p:cNvPr id="29700" name="Picture 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1998663"/>
            <a:ext cx="4191000" cy="4210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6" name="组合 5"/>
          <p:cNvGrpSpPr/>
          <p:nvPr/>
        </p:nvGrpSpPr>
        <p:grpSpPr>
          <a:xfrm>
            <a:off x="5911850" y="4413250"/>
            <a:ext cx="3611563" cy="2460625"/>
            <a:chOff x="298812" y="0"/>
            <a:chExt cx="4119975" cy="2233078"/>
          </a:xfrm>
        </p:grpSpPr>
        <p:grpSp>
          <p:nvGrpSpPr>
            <p:cNvPr id="29702" name="组合 103"/>
            <p:cNvGrpSpPr/>
            <p:nvPr/>
          </p:nvGrpSpPr>
          <p:grpSpPr>
            <a:xfrm flipH="1">
              <a:off x="298812" y="0"/>
              <a:ext cx="4119975" cy="2233078"/>
              <a:chOff x="0" y="0"/>
              <a:chExt cx="3910244" cy="2119401"/>
            </a:xfrm>
          </p:grpSpPr>
          <p:grpSp>
            <p:nvGrpSpPr>
              <p:cNvPr id="29713" name="组合 104"/>
              <p:cNvGrpSpPr/>
              <p:nvPr/>
            </p:nvGrpSpPr>
            <p:grpSpPr>
              <a:xfrm>
                <a:off x="0" y="511430"/>
                <a:ext cx="2820985" cy="1607971"/>
                <a:chOff x="0" y="0"/>
                <a:chExt cx="2820985" cy="1607971"/>
              </a:xfrm>
            </p:grpSpPr>
            <p:sp>
              <p:nvSpPr>
                <p:cNvPr id="29715" name="等腰三角形 41"/>
                <p:cNvSpPr/>
                <p:nvPr/>
              </p:nvSpPr>
              <p:spPr>
                <a:xfrm rot="5400000" flipH="1">
                  <a:off x="1307718" y="94704"/>
                  <a:ext cx="205549" cy="2820985"/>
                </a:xfrm>
                <a:custGeom>
                  <a:avLst/>
                  <a:gdLst>
                    <a:gd name="txL" fmla="*/ 0 w 222648"/>
                    <a:gd name="txT" fmla="*/ 0 h 3055655"/>
                    <a:gd name="txR" fmla="*/ 222648 w 222648"/>
                    <a:gd name="txB" fmla="*/ 3055655 h 3055655"/>
                  </a:gdLst>
                  <a:ahLst/>
                  <a:cxnLst>
                    <a:cxn ang="0">
                      <a:pos x="2308" y="1847525"/>
                    </a:cxn>
                    <a:cxn ang="0">
                      <a:pos x="69460" y="1448422"/>
                    </a:cxn>
                    <a:cxn ang="0">
                      <a:pos x="137848" y="0"/>
                    </a:cxn>
                    <a:cxn ang="0">
                      <a:pos x="137848" y="1847525"/>
                    </a:cxn>
                    <a:cxn ang="0">
                      <a:pos x="2308" y="1847525"/>
                    </a:cxn>
                  </a:cxnLst>
                  <a:rect l="txL" t="txT" r="txR" b="txB"/>
                  <a:pathLst>
                    <a:path w="222648" h="3055655">
                      <a:moveTo>
                        <a:pt x="3727" y="2984088"/>
                      </a:moveTo>
                      <a:cubicBezTo>
                        <a:pt x="-14683" y="2876650"/>
                        <a:pt x="37271" y="3497108"/>
                        <a:pt x="112190" y="2339462"/>
                      </a:cubicBezTo>
                      <a:cubicBezTo>
                        <a:pt x="187109" y="1181816"/>
                        <a:pt x="185829" y="779821"/>
                        <a:pt x="222648" y="0"/>
                      </a:cubicBezTo>
                      <a:lnTo>
                        <a:pt x="222648" y="2984088"/>
                      </a:lnTo>
                      <a:lnTo>
                        <a:pt x="3727" y="298408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59000">
                      <a:srgbClr val="5B595B">
                        <a:alpha val="100000"/>
                      </a:srgbClr>
                    </a:gs>
                    <a:gs pos="100000">
                      <a:srgbClr val="433C29">
                        <a:alpha val="100000"/>
                      </a:srgb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9716" name="矩形 107"/>
                <p:cNvSpPr/>
                <p:nvPr/>
              </p:nvSpPr>
              <p:spPr>
                <a:xfrm>
                  <a:off x="66069" y="0"/>
                  <a:ext cx="2754915" cy="1402419"/>
                </a:xfrm>
                <a:prstGeom prst="rect">
                  <a:avLst/>
                </a:prstGeom>
                <a:solidFill>
                  <a:srgbClr val="D1E7A7"/>
                </a:solidFill>
                <a:ln w="12700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zh-CN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29717" name="组合 110"/>
                <p:cNvGrpSpPr/>
                <p:nvPr/>
              </p:nvGrpSpPr>
              <p:grpSpPr>
                <a:xfrm>
                  <a:off x="173599" y="221863"/>
                  <a:ext cx="2567870" cy="1060677"/>
                  <a:chOff x="-257588" y="0"/>
                  <a:chExt cx="2781485" cy="1148912"/>
                </a:xfrm>
              </p:grpSpPr>
              <p:sp>
                <p:nvSpPr>
                  <p:cNvPr id="29718" name="文本框 111"/>
                  <p:cNvSpPr/>
                  <p:nvPr/>
                </p:nvSpPr>
                <p:spPr>
                  <a:xfrm>
                    <a:off x="124073" y="0"/>
                    <a:ext cx="2021883" cy="37013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lvl="0" eaLnBrk="1" hangingPunct="1"/>
                    <a:r>
                      <a:rPr lang="zh-CN" altLang="en-US" dirty="0">
                        <a:latin typeface="微软雅黑" panose="020B0503020204020204" charset="-122"/>
                        <a:ea typeface="微软雅黑" panose="020B0503020204020204" charset="-122"/>
                      </a:rPr>
                      <a:t>有效处理</a:t>
                    </a:r>
                    <a:endParaRPr lang="zh-CN" alt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9719" name="矩形 112"/>
                  <p:cNvSpPr/>
                  <p:nvPr/>
                </p:nvSpPr>
                <p:spPr>
                  <a:xfrm>
                    <a:off x="-257588" y="494265"/>
                    <a:ext cx="2781485" cy="65464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lvl="0" algn="ctr" eaLnBrk="1" hangingPunct="1"/>
                    <a:r>
                      <a:rPr lang="zh-CN" altLang="en-US" dirty="0">
                        <a:latin typeface="微软雅黑" panose="020B0503020204020204" charset="-122"/>
                        <a:ea typeface="微软雅黑" panose="020B0503020204020204" charset="-122"/>
                      </a:rPr>
                      <a:t>千牛或电话；同意、拒绝、小二介入</a:t>
                    </a:r>
                    <a:endParaRPr lang="zh-CN" alt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sp>
            <p:nvSpPr>
              <p:cNvPr id="29714" name="椭圆 105"/>
              <p:cNvSpPr/>
              <p:nvPr/>
            </p:nvSpPr>
            <p:spPr>
              <a:xfrm>
                <a:off x="2548670" y="0"/>
                <a:ext cx="1361574" cy="1361574"/>
              </a:xfrm>
              <a:prstGeom prst="ellipse">
                <a:avLst/>
              </a:prstGeom>
              <a:solidFill>
                <a:srgbClr val="009943"/>
              </a:solidFill>
              <a:ln w="12700">
                <a:noFill/>
              </a:ln>
            </p:spPr>
            <p:txBody>
              <a:bodyPr anchor="ctr"/>
              <a:p>
                <a:pPr lvl="0" algn="ctr" eaLnBrk="1" hangingPunct="1"/>
                <a:r>
                  <a:rPr lang="en-US" altLang="zh-CN" sz="4000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Calibri" panose="020F0502020204030204" charset="0"/>
                  </a:rPr>
                  <a:t>02</a:t>
                </a:r>
                <a:endParaRPr lang="zh-CN" altLang="en-US" sz="4000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9703" name="组合 3194"/>
            <p:cNvGrpSpPr/>
            <p:nvPr/>
          </p:nvGrpSpPr>
          <p:grpSpPr>
            <a:xfrm>
              <a:off x="3314283" y="638667"/>
              <a:ext cx="370678" cy="324761"/>
              <a:chOff x="0" y="0"/>
              <a:chExt cx="248368" cy="217602"/>
            </a:xfrm>
          </p:grpSpPr>
          <p:sp>
            <p:nvSpPr>
              <p:cNvPr id="29704" name="Rectangle 122"/>
              <p:cNvSpPr/>
              <p:nvPr/>
            </p:nvSpPr>
            <p:spPr>
              <a:xfrm>
                <a:off x="33650" y="200297"/>
                <a:ext cx="8973" cy="17305"/>
              </a:xfrm>
              <a:prstGeom prst="rect">
                <a:avLst/>
              </a:prstGeom>
              <a:solidFill>
                <a:srgbClr val="2B353C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05" name="Rectangle 123"/>
              <p:cNvSpPr/>
              <p:nvPr/>
            </p:nvSpPr>
            <p:spPr>
              <a:xfrm>
                <a:off x="206385" y="200297"/>
                <a:ext cx="9294" cy="17305"/>
              </a:xfrm>
              <a:prstGeom prst="rect">
                <a:avLst/>
              </a:prstGeom>
              <a:solidFill>
                <a:srgbClr val="2B353C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06" name="Freeform 124"/>
              <p:cNvSpPr/>
              <p:nvPr/>
            </p:nvSpPr>
            <p:spPr>
              <a:xfrm>
                <a:off x="0" y="0"/>
                <a:ext cx="248368" cy="209270"/>
              </a:xfrm>
              <a:custGeom>
                <a:avLst/>
                <a:gdLst>
                  <a:gd name="txL" fmla="*/ 0 w 326"/>
                  <a:gd name="txT" fmla="*/ 0 h 275"/>
                  <a:gd name="txR" fmla="*/ 326 w 326"/>
                  <a:gd name="txB" fmla="*/ 275 h 27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326" h="275">
                    <a:moveTo>
                      <a:pt x="326" y="239"/>
                    </a:moveTo>
                    <a:cubicBezTo>
                      <a:pt x="326" y="258"/>
                      <a:pt x="310" y="275"/>
                      <a:pt x="290" y="275"/>
                    </a:cubicBezTo>
                    <a:cubicBezTo>
                      <a:pt x="36" y="275"/>
                      <a:pt x="36" y="275"/>
                      <a:pt x="36" y="275"/>
                    </a:cubicBezTo>
                    <a:cubicBezTo>
                      <a:pt x="16" y="275"/>
                      <a:pt x="0" y="258"/>
                      <a:pt x="0" y="23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7"/>
                      <a:pt x="16" y="0"/>
                      <a:pt x="36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310" y="0"/>
                      <a:pt x="326" y="17"/>
                      <a:pt x="326" y="36"/>
                    </a:cubicBezTo>
                    <a:lnTo>
                      <a:pt x="326" y="239"/>
                    </a:lnTo>
                    <a:close/>
                  </a:path>
                </a:pathLst>
              </a:custGeom>
              <a:solidFill>
                <a:srgbClr val="3F76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9707" name="Freeform 125"/>
              <p:cNvSpPr/>
              <p:nvPr/>
            </p:nvSpPr>
            <p:spPr>
              <a:xfrm>
                <a:off x="20511" y="21152"/>
                <a:ext cx="206385" cy="166967"/>
              </a:xfrm>
              <a:custGeom>
                <a:avLst/>
                <a:gdLst>
                  <a:gd name="txL" fmla="*/ 0 w 271"/>
                  <a:gd name="txT" fmla="*/ 0 h 219"/>
                  <a:gd name="txR" fmla="*/ 271 w 271"/>
                  <a:gd name="txB" fmla="*/ 219 h 2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71" h="219">
                    <a:moveTo>
                      <a:pt x="263" y="219"/>
                    </a:moveTo>
                    <a:cubicBezTo>
                      <a:pt x="9" y="219"/>
                      <a:pt x="9" y="219"/>
                      <a:pt x="9" y="219"/>
                    </a:cubicBezTo>
                    <a:cubicBezTo>
                      <a:pt x="4" y="219"/>
                      <a:pt x="0" y="215"/>
                      <a:pt x="0" y="2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3" y="0"/>
                      <a:pt x="263" y="0"/>
                      <a:pt x="263" y="0"/>
                    </a:cubicBezTo>
                    <a:cubicBezTo>
                      <a:pt x="268" y="0"/>
                      <a:pt x="271" y="4"/>
                      <a:pt x="271" y="8"/>
                    </a:cubicBezTo>
                    <a:cubicBezTo>
                      <a:pt x="271" y="211"/>
                      <a:pt x="271" y="211"/>
                      <a:pt x="271" y="211"/>
                    </a:cubicBezTo>
                    <a:cubicBezTo>
                      <a:pt x="271" y="215"/>
                      <a:pt x="268" y="219"/>
                      <a:pt x="263" y="219"/>
                    </a:cubicBezTo>
                    <a:close/>
                  </a:path>
                </a:pathLst>
              </a:custGeom>
              <a:solidFill>
                <a:srgbClr val="DAF0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9708" name="Oval 129"/>
              <p:cNvSpPr/>
              <p:nvPr/>
            </p:nvSpPr>
            <p:spPr>
              <a:xfrm>
                <a:off x="224653" y="38136"/>
                <a:ext cx="4807" cy="5128"/>
              </a:xfrm>
              <a:prstGeom prst="ellipse">
                <a:avLst/>
              </a:prstGeom>
              <a:solidFill>
                <a:srgbClr val="D1D1D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09" name="Oval 130"/>
              <p:cNvSpPr/>
              <p:nvPr/>
            </p:nvSpPr>
            <p:spPr>
              <a:xfrm>
                <a:off x="224653" y="60890"/>
                <a:ext cx="4807" cy="5448"/>
              </a:xfrm>
              <a:prstGeom prst="ellipse">
                <a:avLst/>
              </a:prstGeom>
              <a:solidFill>
                <a:srgbClr val="D1D1D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10" name="Oval 133"/>
              <p:cNvSpPr/>
              <p:nvPr/>
            </p:nvSpPr>
            <p:spPr>
              <a:xfrm>
                <a:off x="224653" y="136843"/>
                <a:ext cx="4807" cy="4807"/>
              </a:xfrm>
              <a:prstGeom prst="ellipse">
                <a:avLst/>
              </a:prstGeom>
              <a:solidFill>
                <a:srgbClr val="D1D1D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11" name="Oval 134"/>
              <p:cNvSpPr/>
              <p:nvPr/>
            </p:nvSpPr>
            <p:spPr>
              <a:xfrm>
                <a:off x="224653" y="158955"/>
                <a:ext cx="4807" cy="5448"/>
              </a:xfrm>
              <a:prstGeom prst="ellipse">
                <a:avLst/>
              </a:prstGeom>
              <a:solidFill>
                <a:srgbClr val="D1D1D2"/>
              </a:solidFill>
              <a:ln w="9525">
                <a:noFill/>
              </a:ln>
            </p:spPr>
            <p:txBody>
              <a:bodyPr/>
              <a:p>
                <a:pPr lvl="0"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12" name="Freeform 135"/>
              <p:cNvSpPr>
                <a:spLocks noEditPoints="1"/>
              </p:cNvSpPr>
              <p:nvPr/>
            </p:nvSpPr>
            <p:spPr>
              <a:xfrm>
                <a:off x="60890" y="39418"/>
                <a:ext cx="120498" cy="120498"/>
              </a:xfrm>
              <a:custGeom>
                <a:avLst/>
                <a:gdLst>
                  <a:gd name="txL" fmla="*/ 0 w 158"/>
                  <a:gd name="txT" fmla="*/ 0 h 158"/>
                  <a:gd name="txR" fmla="*/ 158 w 158"/>
                  <a:gd name="txB" fmla="*/ 158 h 158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58" h="158">
                    <a:moveTo>
                      <a:pt x="79" y="0"/>
                    </a:move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8"/>
                      <a:pt x="79" y="158"/>
                    </a:cubicBezTo>
                    <a:cubicBezTo>
                      <a:pt x="123" y="158"/>
                      <a:pt x="158" y="123"/>
                      <a:pt x="158" y="79"/>
                    </a:cubicBezTo>
                    <a:cubicBezTo>
                      <a:pt x="158" y="35"/>
                      <a:pt x="123" y="0"/>
                      <a:pt x="79" y="0"/>
                    </a:cubicBezTo>
                    <a:close/>
                    <a:moveTo>
                      <a:pt x="130" y="70"/>
                    </a:move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109" y="32"/>
                      <a:pt x="126" y="49"/>
                      <a:pt x="130" y="70"/>
                    </a:cubicBezTo>
                    <a:close/>
                    <a:moveTo>
                      <a:pt x="69" y="28"/>
                    </a:moveTo>
                    <a:cubicBezTo>
                      <a:pt x="69" y="70"/>
                      <a:pt x="69" y="70"/>
                      <a:pt x="69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2" y="49"/>
                      <a:pt x="48" y="32"/>
                      <a:pt x="69" y="28"/>
                    </a:cubicBezTo>
                    <a:close/>
                    <a:moveTo>
                      <a:pt x="28" y="89"/>
                    </a:move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130"/>
                      <a:pt x="69" y="130"/>
                      <a:pt x="69" y="130"/>
                    </a:cubicBezTo>
                    <a:cubicBezTo>
                      <a:pt x="49" y="126"/>
                      <a:pt x="32" y="109"/>
                      <a:pt x="28" y="89"/>
                    </a:cubicBezTo>
                    <a:close/>
                    <a:moveTo>
                      <a:pt x="88" y="130"/>
                    </a:moveTo>
                    <a:cubicBezTo>
                      <a:pt x="88" y="89"/>
                      <a:pt x="88" y="89"/>
                      <a:pt x="88" y="89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6" y="110"/>
                      <a:pt x="109" y="126"/>
                      <a:pt x="88" y="130"/>
                    </a:cubicBezTo>
                    <a:close/>
                  </a:path>
                </a:pathLst>
              </a:custGeom>
              <a:solidFill>
                <a:srgbClr val="3F76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24625" y="1400175"/>
            <a:ext cx="137795" cy="2838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1464628" y="6243320"/>
            <a:ext cx="2709862" cy="319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500" b="1" dirty="0">
                <a:solidFill>
                  <a:srgbClr val="005C33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Hardware</a:t>
            </a:r>
            <a:endParaRPr lang="en-US" altLang="zh-CN" sz="15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Text Box 3"/>
          <p:cNvSpPr txBox="1"/>
          <p:nvPr/>
        </p:nvSpPr>
        <p:spPr>
          <a:xfrm>
            <a:off x="5473383" y="6241733"/>
            <a:ext cx="2878137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500" b="1" dirty="0">
                <a:solidFill>
                  <a:srgbClr val="F9BF13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Software</a:t>
            </a:r>
            <a:endParaRPr lang="en-US" altLang="zh-CN" sz="15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9876155" y="6241733"/>
            <a:ext cx="1095375" cy="320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1500" b="1" dirty="0">
                <a:solidFill>
                  <a:srgbClr val="009943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Summary</a:t>
            </a:r>
            <a:endParaRPr lang="en-US" altLang="zh-CN" sz="1500" b="1" dirty="0">
              <a:solidFill>
                <a:srgbClr val="009943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0725" name="Picture 6" descr="12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95" y="5943283"/>
            <a:ext cx="1022350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7" descr="13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025" y="6059170"/>
            <a:ext cx="447675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8" descr="14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768" y="6059170"/>
            <a:ext cx="481012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10" descr="20-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9550"/>
            <a:ext cx="5638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9" name="Text Box 11"/>
          <p:cNvSpPr txBox="1"/>
          <p:nvPr/>
        </p:nvSpPr>
        <p:spPr>
          <a:xfrm>
            <a:off x="3186113" y="3398838"/>
            <a:ext cx="19510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dirty="0">
                <a:solidFill>
                  <a:srgbClr val="009943"/>
                </a:solidFill>
                <a:latin typeface="Arial" panose="020B0604020202020204" pitchFamily="34" charset="0"/>
                <a:ea typeface="方正兰亭粗黑_GBK" charset="-122"/>
              </a:rPr>
              <a:t>总结</a:t>
            </a:r>
            <a:endParaRPr lang="zh-CN" altLang="en-US" sz="3600" dirty="0">
              <a:solidFill>
                <a:srgbClr val="009943"/>
              </a:solidFill>
              <a:latin typeface="Arial" panose="020B0604020202020204" pitchFamily="34" charset="0"/>
              <a:ea typeface="方正兰亭粗黑_GBK" charset="-122"/>
            </a:endParaRPr>
          </a:p>
        </p:txBody>
      </p:sp>
      <p:sp>
        <p:nvSpPr>
          <p:cNvPr id="82956" name="Text Box 12"/>
          <p:cNvSpPr txBox="1"/>
          <p:nvPr/>
        </p:nvSpPr>
        <p:spPr>
          <a:xfrm>
            <a:off x="6155055" y="3004820"/>
            <a:ext cx="1052830" cy="15538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70000"/>
              </a:lnSpc>
            </a:pPr>
            <a:r>
              <a:rPr lang="zh-CN" altLang="en-US" sz="24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客服</a:t>
            </a:r>
            <a:endParaRPr lang="zh-CN" altLang="en-US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zh-CN" altLang="en-US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zh-CN" altLang="en-US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24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销售</a:t>
            </a:r>
            <a:endParaRPr lang="zh-CN" altLang="en-US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zh-CN" altLang="en-US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zh-CN" altLang="en-US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24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技巧</a:t>
            </a:r>
            <a:endParaRPr lang="zh-CN" altLang="en-US" sz="24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</p:txBody>
      </p:sp>
      <p:sp>
        <p:nvSpPr>
          <p:cNvPr id="30731" name="Text Box 14"/>
          <p:cNvSpPr txBox="1"/>
          <p:nvPr/>
        </p:nvSpPr>
        <p:spPr>
          <a:xfrm>
            <a:off x="4498975" y="3522663"/>
            <a:ext cx="63817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b="1" dirty="0">
                <a:solidFill>
                  <a:srgbClr val="009943"/>
                </a:solidFill>
                <a:latin typeface="Tahoma" panose="020B0604030504040204" pitchFamily="34" charset="0"/>
                <a:ea typeface="方正兰亭粗黑_GBK" charset="-122"/>
              </a:rPr>
              <a:t>03</a:t>
            </a:r>
            <a:endParaRPr lang="zh-CN" altLang="en-US" sz="2800" b="1" dirty="0">
              <a:solidFill>
                <a:srgbClr val="009943"/>
              </a:solidFill>
              <a:latin typeface="Tahoma" panose="020B0604030504040204" pitchFamily="34" charset="0"/>
              <a:ea typeface="方正兰亭粗黑_GBK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499225" y="1383030"/>
            <a:ext cx="180340" cy="2838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/>
        </p:nvSpPr>
        <p:spPr>
          <a:xfrm>
            <a:off x="534988" y="1763713"/>
            <a:ext cx="9621837" cy="49895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3855" tIns="51928" rIns="103855" bIns="51928" anchor="t"/>
          <a:lstStyle>
            <a:lvl1pPr marL="389255" indent="-389255" algn="l" defTabSz="10382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550" indent="-325755" algn="l" defTabSz="10382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98575" indent="-260350" algn="l" defTabSz="10382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818005" indent="-260350" algn="l" defTabSz="10382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336800" indent="-260350" algn="l" defTabSz="10382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94000" indent="-260350" algn="l" defTabSz="10382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251200" indent="-260350" algn="l" defTabSz="10382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708400" indent="-260350" algn="l" defTabSz="10382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65600" indent="-260350" algn="l" defTabSz="10382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24579" name="AutoShape 3"/>
          <p:cNvSpPr/>
          <p:nvPr/>
        </p:nvSpPr>
        <p:spPr>
          <a:xfrm>
            <a:off x="917575" y="2132013"/>
            <a:ext cx="2384425" cy="1085850"/>
          </a:xfrm>
          <a:prstGeom prst="roundRect">
            <a:avLst>
              <a:gd name="adj" fmla="val 16667"/>
            </a:avLst>
          </a:prstGeom>
          <a:solidFill>
            <a:srgbClr val="018048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AutoShape 4"/>
          <p:cNvSpPr/>
          <p:nvPr/>
        </p:nvSpPr>
        <p:spPr>
          <a:xfrm>
            <a:off x="917575" y="3794125"/>
            <a:ext cx="2384425" cy="1087438"/>
          </a:xfrm>
          <a:prstGeom prst="roundRect">
            <a:avLst>
              <a:gd name="adj" fmla="val 16667"/>
            </a:avLst>
          </a:prstGeom>
          <a:solidFill>
            <a:srgbClr val="018048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Text Box 5"/>
          <p:cNvSpPr txBox="1"/>
          <p:nvPr/>
        </p:nvSpPr>
        <p:spPr>
          <a:xfrm>
            <a:off x="3695700" y="2405063"/>
            <a:ext cx="58975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客户服务：真诚，责任心，耐心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-DSR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、文字评价、回购率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1058863" y="2405063"/>
            <a:ext cx="21161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客服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1009650" y="4110038"/>
            <a:ext cx="22145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销售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584" name="AutoShape 8"/>
          <p:cNvSpPr/>
          <p:nvPr/>
        </p:nvSpPr>
        <p:spPr>
          <a:xfrm>
            <a:off x="917575" y="5494338"/>
            <a:ext cx="2384425" cy="1085850"/>
          </a:xfrm>
          <a:prstGeom prst="roundRect">
            <a:avLst>
              <a:gd name="adj" fmla="val 16667"/>
            </a:avLst>
          </a:prstGeom>
          <a:solidFill>
            <a:srgbClr val="018048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1073150" y="5734050"/>
            <a:ext cx="2101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技巧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586" name="Text Box 10"/>
          <p:cNvSpPr txBox="1"/>
          <p:nvPr/>
        </p:nvSpPr>
        <p:spPr>
          <a:xfrm>
            <a:off x="3695700" y="4125913"/>
            <a:ext cx="64611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卖东西：了解需求，主动出击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客服转化率，销售额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7" name="Text Box 11"/>
          <p:cNvSpPr txBox="1"/>
          <p:nvPr/>
        </p:nvSpPr>
        <p:spPr>
          <a:xfrm>
            <a:off x="3695700" y="5734050"/>
            <a:ext cx="64611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卖的更多：分析客户，对症下药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客服转化率，销售额，客单价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8" name="AutoShape 12"/>
          <p:cNvSpPr/>
          <p:nvPr/>
        </p:nvSpPr>
        <p:spPr>
          <a:xfrm>
            <a:off x="3484563" y="2587625"/>
            <a:ext cx="211137" cy="212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9BF13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9" name="AutoShape 13"/>
          <p:cNvSpPr/>
          <p:nvPr/>
        </p:nvSpPr>
        <p:spPr>
          <a:xfrm>
            <a:off x="3400425" y="5916613"/>
            <a:ext cx="211138" cy="212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9BF13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0" name="AutoShape 14"/>
          <p:cNvSpPr/>
          <p:nvPr/>
        </p:nvSpPr>
        <p:spPr>
          <a:xfrm>
            <a:off x="3400425" y="4308475"/>
            <a:ext cx="211138" cy="212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9BF13"/>
          </a:solidFill>
          <a:ln w="9525">
            <a:noFill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9" name="Text Box 15"/>
          <p:cNvSpPr txBox="1"/>
          <p:nvPr/>
        </p:nvSpPr>
        <p:spPr>
          <a:xfrm>
            <a:off x="2284730" y="287020"/>
            <a:ext cx="1200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24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3 </a:t>
            </a:r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总结</a:t>
            </a:r>
            <a:endParaRPr lang="zh-CN" altLang="en-US" sz="2800" u="sng" dirty="0">
              <a:solidFill>
                <a:srgbClr val="005C33"/>
              </a:solidFill>
              <a:latin typeface="方正兰亭黑_GBK" charset="-122"/>
              <a:ea typeface="方正兰亭细黑_GBK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507480" y="1400175"/>
            <a:ext cx="163195" cy="266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458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/>
      <p:bldP spid="24580" grpId="0" bldLvl="0" animBg="1"/>
      <p:bldP spid="24583" grpId="0"/>
      <p:bldP spid="24584" grpId="0" bldLvl="0" animBg="1"/>
      <p:bldP spid="24585" grpId="0"/>
      <p:bldP spid="24586" grpId="0"/>
      <p:bldP spid="24587" grpId="0"/>
      <p:bldP spid="24588" grpId="0" bldLvl="0" animBg="1"/>
      <p:bldP spid="24589" grpId="0" bldLvl="0" animBg="1"/>
      <p:bldP spid="2459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2" descr="7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04925"/>
            <a:ext cx="1411288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/>
          <p:nvPr/>
        </p:nvSpPr>
        <p:spPr>
          <a:xfrm>
            <a:off x="1071563" y="1304925"/>
            <a:ext cx="2660650" cy="8524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5000" dirty="0">
                <a:solidFill>
                  <a:srgbClr val="018048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Contents</a:t>
            </a:r>
            <a:endParaRPr lang="zh-CN" altLang="en-US" sz="5000" dirty="0">
              <a:solidFill>
                <a:srgbClr val="018048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Picture 4" descr="8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38" y="4018598"/>
            <a:ext cx="1182687" cy="151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5"/>
          <p:cNvSpPr txBox="1"/>
          <p:nvPr/>
        </p:nvSpPr>
        <p:spPr>
          <a:xfrm>
            <a:off x="191770" y="4721860"/>
            <a:ext cx="1976438" cy="44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300" dirty="0">
                <a:solidFill>
                  <a:srgbClr val="005C33"/>
                </a:solidFill>
                <a:latin typeface="Arial" panose="020B0604020202020204" pitchFamily="34" charset="0"/>
                <a:ea typeface="方正兰亭粗黑_GBK" charset="-122"/>
              </a:rPr>
              <a:t>硬件（工具）</a:t>
            </a:r>
            <a:endParaRPr lang="zh-CN" altLang="en-US" sz="23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416175" y="4577715"/>
            <a:ext cx="506413" cy="395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solidFill>
                  <a:srgbClr val="005C33"/>
                </a:solidFill>
                <a:latin typeface="Tahoma" panose="020B0604030504040204" pitchFamily="34" charset="0"/>
                <a:ea typeface="方正兰亭粗黑_GBK" charset="-122"/>
              </a:rPr>
              <a:t>01</a:t>
            </a:r>
            <a:endParaRPr lang="zh-CN" altLang="en-US" b="1" dirty="0">
              <a:solidFill>
                <a:srgbClr val="005C33"/>
              </a:solidFill>
              <a:latin typeface="Tahoma" panose="020B0604030504040204" pitchFamily="34" charset="0"/>
              <a:ea typeface="方正兰亭粗黑_GBK" charset="-122"/>
            </a:endParaRPr>
          </a:p>
        </p:txBody>
      </p:sp>
      <p:pic>
        <p:nvPicPr>
          <p:cNvPr id="10" name="Picture 8" descr="9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60" y="3907155"/>
            <a:ext cx="1208088" cy="165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9"/>
          <p:cNvSpPr txBox="1"/>
          <p:nvPr/>
        </p:nvSpPr>
        <p:spPr>
          <a:xfrm>
            <a:off x="5118735" y="4881245"/>
            <a:ext cx="1644650" cy="445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300" dirty="0">
                <a:solidFill>
                  <a:srgbClr val="F9BF13"/>
                </a:solidFill>
                <a:latin typeface="Arial" panose="020B0604020202020204" pitchFamily="34" charset="0"/>
                <a:ea typeface="方正兰亭粗黑_GBK" charset="-122"/>
              </a:rPr>
              <a:t>软件（人）</a:t>
            </a:r>
            <a:endParaRPr lang="zh-CN" altLang="en-US" sz="2300" dirty="0">
              <a:solidFill>
                <a:srgbClr val="F9BF13"/>
              </a:solidFill>
              <a:latin typeface="Arial" panose="020B0604020202020204" pitchFamily="34" charset="0"/>
              <a:ea typeface="方正兰亭粗黑_GBK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671310" y="4577715"/>
            <a:ext cx="5080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solidFill>
                  <a:srgbClr val="F9BF13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02</a:t>
            </a:r>
            <a:endParaRPr lang="zh-CN" altLang="en-US" b="1" dirty="0">
              <a:solidFill>
                <a:srgbClr val="F9BF13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3" name="Picture 12" descr="10-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038" y="3907155"/>
            <a:ext cx="1816100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8959850" y="4530090"/>
            <a:ext cx="768350" cy="442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300" dirty="0">
                <a:solidFill>
                  <a:srgbClr val="009943"/>
                </a:solidFill>
                <a:latin typeface="Arial" panose="020B0604020202020204" pitchFamily="34" charset="0"/>
                <a:ea typeface="方正兰亭粗黑_GBK" charset="-122"/>
              </a:rPr>
              <a:t>总结</a:t>
            </a:r>
            <a:endParaRPr lang="zh-CN" altLang="en-US" sz="2300" dirty="0">
              <a:solidFill>
                <a:srgbClr val="009943"/>
              </a:solidFill>
              <a:latin typeface="Arial" panose="020B0604020202020204" pitchFamily="34" charset="0"/>
              <a:ea typeface="方正兰亭粗黑_GBK" charset="-122"/>
            </a:endParaRPr>
          </a:p>
        </p:txBody>
      </p:sp>
      <p:sp>
        <p:nvSpPr>
          <p:cNvPr id="15" name="Text Box 15"/>
          <p:cNvSpPr txBox="1"/>
          <p:nvPr/>
        </p:nvSpPr>
        <p:spPr>
          <a:xfrm>
            <a:off x="9989185" y="4526280"/>
            <a:ext cx="5892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b="1" dirty="0">
                <a:solidFill>
                  <a:srgbClr val="009943"/>
                </a:solidFill>
                <a:latin typeface="Tahoma" panose="020B0604030504040204" pitchFamily="34" charset="0"/>
                <a:ea typeface="方正兰亭粗黑_GBK" charset="-122"/>
              </a:rPr>
              <a:t>03</a:t>
            </a:r>
            <a:endParaRPr lang="zh-CN" altLang="en-US" b="1" dirty="0">
              <a:solidFill>
                <a:srgbClr val="009943"/>
              </a:solidFill>
              <a:latin typeface="Tahoma" panose="020B0604030504040204" pitchFamily="34" charset="0"/>
              <a:ea typeface="方正兰亭粗黑_GBK" charset="-122"/>
            </a:endParaRPr>
          </a:p>
        </p:txBody>
      </p:sp>
      <p:sp>
        <p:nvSpPr>
          <p:cNvPr id="16" name="Text Box 20"/>
          <p:cNvSpPr txBox="1"/>
          <p:nvPr/>
        </p:nvSpPr>
        <p:spPr>
          <a:xfrm>
            <a:off x="915988" y="5461318"/>
            <a:ext cx="793750" cy="1508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电脑</a:t>
            </a: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千牛</a:t>
            </a: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快捷短语</a:t>
            </a: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搜狗短语</a:t>
            </a:r>
            <a:endParaRPr lang="zh-CN" altLang="en-US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zh-CN" altLang="en-US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</p:txBody>
      </p:sp>
      <p:sp>
        <p:nvSpPr>
          <p:cNvPr id="17" name="Text Box 21"/>
          <p:cNvSpPr txBox="1"/>
          <p:nvPr/>
        </p:nvSpPr>
        <p:spPr>
          <a:xfrm>
            <a:off x="5032375" y="5531168"/>
            <a:ext cx="1098550" cy="9921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粗黑_GBK" charset="-122"/>
              </a:rPr>
              <a:t>基本要求</a:t>
            </a: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粗黑_GBK" charset="-122"/>
              </a:rPr>
              <a:t>专业知识</a:t>
            </a: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粗黑_GBK" charset="-122"/>
              </a:rPr>
              <a:t>销售技巧</a:t>
            </a: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粗黑_GBK" charset="-122"/>
              </a:rPr>
              <a:t>售后问题处理</a:t>
            </a: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</p:txBody>
      </p:sp>
      <p:sp>
        <p:nvSpPr>
          <p:cNvPr id="18" name="Text Box 22"/>
          <p:cNvSpPr txBox="1"/>
          <p:nvPr/>
        </p:nvSpPr>
        <p:spPr>
          <a:xfrm flipH="1">
            <a:off x="8995410" y="5564505"/>
            <a:ext cx="697865" cy="735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粗黑_GBK" charset="-122"/>
              </a:rPr>
              <a:t>客服</a:t>
            </a: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粗黑_GBK" charset="-122"/>
              </a:rPr>
              <a:t>销售</a:t>
            </a:r>
            <a:endParaRPr lang="en-US" altLang="zh-CN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Arial" panose="020B0604020202020204" pitchFamily="34" charset="0"/>
                <a:ea typeface="方正兰亭粗黑_GBK" charset="-122"/>
              </a:rPr>
              <a:t>技巧</a:t>
            </a:r>
            <a:endParaRPr lang="en-US" altLang="x-none" sz="12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</p:txBody>
      </p:sp>
      <p:sp>
        <p:nvSpPr>
          <p:cNvPr id="19" name="Text Box 24"/>
          <p:cNvSpPr txBox="1"/>
          <p:nvPr/>
        </p:nvSpPr>
        <p:spPr>
          <a:xfrm>
            <a:off x="2339340" y="5326063"/>
            <a:ext cx="660400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01</a:t>
            </a:r>
            <a:endParaRPr lang="en-US" altLang="zh-CN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</a:t>
            </a:r>
            <a:r>
              <a:rPr lang="zh-CN" altLang="en-US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2</a:t>
            </a:r>
            <a:endParaRPr lang="zh-CN" altLang="en-US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03</a:t>
            </a:r>
            <a:endParaRPr lang="zh-CN" altLang="en-US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04</a:t>
            </a:r>
            <a:endParaRPr lang="en-US" altLang="zh-CN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endParaRPr lang="zh-CN" altLang="en-US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</p:txBody>
      </p:sp>
      <p:sp>
        <p:nvSpPr>
          <p:cNvPr id="20" name="Text Box 26"/>
          <p:cNvSpPr txBox="1"/>
          <p:nvPr/>
        </p:nvSpPr>
        <p:spPr>
          <a:xfrm>
            <a:off x="9890125" y="5461635"/>
            <a:ext cx="67056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01</a:t>
            </a:r>
            <a:endParaRPr lang="zh-CN" altLang="en-US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02</a:t>
            </a:r>
            <a:endParaRPr lang="en-US" altLang="zh-CN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</a:t>
            </a:r>
            <a:r>
              <a:rPr lang="zh-CN" altLang="en-US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3</a:t>
            </a:r>
            <a:endParaRPr lang="en-US" altLang="zh-CN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endParaRPr lang="zh-CN" altLang="en-US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endParaRPr lang="zh-CN" altLang="en-US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</p:txBody>
      </p:sp>
      <p:sp>
        <p:nvSpPr>
          <p:cNvPr id="21" name="Text Box 27"/>
          <p:cNvSpPr txBox="1"/>
          <p:nvPr/>
        </p:nvSpPr>
        <p:spPr>
          <a:xfrm>
            <a:off x="6518910" y="5326380"/>
            <a:ext cx="660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01</a:t>
            </a:r>
            <a:endParaRPr lang="zh-CN" altLang="en-US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02</a:t>
            </a:r>
            <a:endParaRPr lang="zh-CN" altLang="en-US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03</a:t>
            </a:r>
            <a:endParaRPr lang="en-US" altLang="zh-CN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005C33"/>
                </a:solidFill>
                <a:latin typeface="方正兰亭黑_GBK" charset="-122"/>
                <a:ea typeface="方正兰亭黑_GBK" charset="-122"/>
              </a:rPr>
              <a:t>04</a:t>
            </a:r>
            <a:endParaRPr lang="en-US" altLang="zh-CN" sz="1200" dirty="0">
              <a:solidFill>
                <a:srgbClr val="005C33"/>
              </a:solidFill>
              <a:latin typeface="方正兰亭黑_GBK" charset="-122"/>
              <a:ea typeface="方正兰亭黑_GBK" charset="-122"/>
            </a:endParaRPr>
          </a:p>
          <a:p>
            <a:pPr lvl="0" eaLnBrk="1" hangingPunct="1">
              <a:lnSpc>
                <a:spcPct val="150000"/>
              </a:lnSpc>
            </a:pP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" name="Picture 28" descr="12-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" y="6183948"/>
            <a:ext cx="1022350" cy="1433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29"/>
          <p:cNvSpPr txBox="1"/>
          <p:nvPr/>
        </p:nvSpPr>
        <p:spPr>
          <a:xfrm>
            <a:off x="1071563" y="6452870"/>
            <a:ext cx="27098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600" b="1" dirty="0">
                <a:solidFill>
                  <a:srgbClr val="005C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Hardware</a:t>
            </a:r>
            <a:endParaRPr lang="zh-CN" altLang="en-US" sz="1500" b="1" dirty="0">
              <a:solidFill>
                <a:srgbClr val="005C33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4" name="Picture 30" descr="13-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865" y="6357620"/>
            <a:ext cx="447675" cy="131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 Box 31"/>
          <p:cNvSpPr txBox="1"/>
          <p:nvPr/>
        </p:nvSpPr>
        <p:spPr>
          <a:xfrm>
            <a:off x="5281295" y="6523038"/>
            <a:ext cx="2878138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6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Software</a:t>
            </a:r>
            <a:endParaRPr lang="zh-CN" altLang="en-US" sz="1500" b="1" dirty="0">
              <a:solidFill>
                <a:srgbClr val="FFC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6" name="Picture 32" descr="14-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3043" y="6242050"/>
            <a:ext cx="481012" cy="131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 Box 33"/>
          <p:cNvSpPr txBox="1"/>
          <p:nvPr/>
        </p:nvSpPr>
        <p:spPr>
          <a:xfrm flipH="1">
            <a:off x="9433560" y="6452870"/>
            <a:ext cx="158305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1600" b="1" dirty="0">
                <a:solidFill>
                  <a:srgbClr val="01804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Summary</a:t>
            </a:r>
            <a:endParaRPr lang="zh-CN" altLang="en-US" sz="1500" b="1" dirty="0">
              <a:solidFill>
                <a:srgbClr val="018048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2385" y="2075815"/>
            <a:ext cx="503555" cy="6978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35575" y="2061845"/>
            <a:ext cx="1727200" cy="7048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16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" y="0"/>
            <a:ext cx="10691813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3"/>
          <p:cNvSpPr txBox="1"/>
          <p:nvPr/>
        </p:nvSpPr>
        <p:spPr>
          <a:xfrm>
            <a:off x="2681923" y="3051175"/>
            <a:ext cx="5492750" cy="10525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6300" b="1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THANK YOU !</a:t>
            </a:r>
            <a:endParaRPr lang="zh-CN" altLang="en-US" sz="6300" b="1" dirty="0">
              <a:solidFill>
                <a:schemeClr val="bg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2773" name="Picture 5" descr="17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" y="5802313"/>
            <a:ext cx="10691813" cy="457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5966143" y="6329680"/>
            <a:ext cx="2709862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400" b="1" dirty="0">
                <a:solidFill>
                  <a:srgbClr val="005C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Hardware</a:t>
            </a:r>
            <a:endParaRPr lang="zh-CN" altLang="en-US" sz="1400" b="1" dirty="0">
              <a:solidFill>
                <a:srgbClr val="005C33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5125" name="Picture 6" descr="12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4110" y="6020118"/>
            <a:ext cx="1022350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0" descr="18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744153"/>
            <a:ext cx="5638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Text Box 11"/>
          <p:cNvSpPr txBox="1"/>
          <p:nvPr/>
        </p:nvSpPr>
        <p:spPr>
          <a:xfrm>
            <a:off x="2740660" y="3390900"/>
            <a:ext cx="322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dirty="0">
                <a:solidFill>
                  <a:srgbClr val="005C33"/>
                </a:solidFill>
                <a:latin typeface="Arial" panose="020B0604020202020204" pitchFamily="34" charset="0"/>
                <a:ea typeface="方正兰亭粗黑_GBK" charset="-122"/>
              </a:rPr>
              <a:t>硬件（工具）</a:t>
            </a:r>
            <a:endParaRPr lang="zh-CN" altLang="en-US" sz="3600" dirty="0">
              <a:solidFill>
                <a:srgbClr val="005C33"/>
              </a:solidFill>
              <a:latin typeface="Arial" panose="020B0604020202020204" pitchFamily="34" charset="0"/>
              <a:ea typeface="方正兰亭粗黑_GBK" charset="-122"/>
            </a:endParaRPr>
          </a:p>
        </p:txBody>
      </p:sp>
      <p:sp>
        <p:nvSpPr>
          <p:cNvPr id="6156" name="Text Box 13"/>
          <p:cNvSpPr txBox="1"/>
          <p:nvPr/>
        </p:nvSpPr>
        <p:spPr>
          <a:xfrm>
            <a:off x="7571423" y="3261043"/>
            <a:ext cx="996950" cy="1292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lnSpc>
                <a:spcPct val="70000"/>
              </a:lnSpc>
            </a:pPr>
            <a:r>
              <a:rPr lang="zh-CN" altLang="en-US" sz="16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电脑</a:t>
            </a: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6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千牛</a:t>
            </a: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6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快捷短语</a:t>
            </a: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endParaRPr lang="en-US" altLang="zh-CN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  <a:p>
            <a:pPr lvl="0" eaLnBrk="1" hangingPunct="1">
              <a:lnSpc>
                <a:spcPct val="70000"/>
              </a:lnSpc>
            </a:pPr>
            <a:r>
              <a:rPr lang="zh-CN" altLang="en-US" sz="1600" dirty="0">
                <a:solidFill>
                  <a:srgbClr val="005C33"/>
                </a:solidFill>
                <a:latin typeface="Arial" panose="020B0604020202020204" pitchFamily="34" charset="0"/>
                <a:ea typeface="方正兰亭黑_GBK" charset="-122"/>
              </a:rPr>
              <a:t>搜狗短语</a:t>
            </a:r>
            <a:endParaRPr lang="zh-CN" altLang="en-US" sz="1600" dirty="0">
              <a:solidFill>
                <a:srgbClr val="005C33"/>
              </a:solidFill>
              <a:latin typeface="Arial" panose="020B0604020202020204" pitchFamily="34" charset="0"/>
              <a:ea typeface="方正兰亭黑_GBK" charset="-122"/>
            </a:endParaRPr>
          </a:p>
        </p:txBody>
      </p:sp>
      <p:sp>
        <p:nvSpPr>
          <p:cNvPr id="5131" name="Text Box 15"/>
          <p:cNvSpPr txBox="1"/>
          <p:nvPr/>
        </p:nvSpPr>
        <p:spPr>
          <a:xfrm>
            <a:off x="5966460" y="3513138"/>
            <a:ext cx="6365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b="1" dirty="0">
                <a:solidFill>
                  <a:srgbClr val="005C33"/>
                </a:solidFill>
                <a:latin typeface="Tahoma" panose="020B0604030504040204" pitchFamily="34" charset="0"/>
                <a:ea typeface="方正兰亭粗黑_GBK" charset="-122"/>
              </a:rPr>
              <a:t>01</a:t>
            </a:r>
            <a:endParaRPr lang="zh-CN" altLang="en-US" sz="2800" b="1" dirty="0">
              <a:solidFill>
                <a:srgbClr val="005C33"/>
              </a:solidFill>
              <a:latin typeface="Tahoma" panose="020B0604030504040204" pitchFamily="34" charset="0"/>
              <a:ea typeface="方正兰亭粗黑_GBK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4"/>
          <p:cNvSpPr/>
          <p:nvPr/>
        </p:nvSpPr>
        <p:spPr>
          <a:xfrm>
            <a:off x="2676208" y="427990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u="sng" dirty="0">
                <a:solidFill>
                  <a:srgbClr val="005C33"/>
                </a:solidFill>
                <a:latin typeface="方正正中黑简体" pitchFamily="2" charset="-122"/>
                <a:ea typeface="方正正中黑简体" pitchFamily="2" charset="-122"/>
                <a:sym typeface="方正正中黑简体" pitchFamily="2" charset="-122"/>
              </a:rPr>
              <a:t>1.1 </a:t>
            </a:r>
            <a:r>
              <a:rPr lang="zh-CN" altLang="en-US" sz="2800" u="sng" dirty="0">
                <a:solidFill>
                  <a:srgbClr val="005C33"/>
                </a:solidFill>
                <a:latin typeface="方正兰亭细黑_GBK" charset="-122"/>
                <a:ea typeface="方正兰亭细黑_GBK" charset="-122"/>
                <a:sym typeface="方正正中黑简体" pitchFamily="2" charset="-122"/>
              </a:rPr>
              <a:t>电脑</a:t>
            </a:r>
            <a:endParaRPr lang="zh-CN" altLang="en-US" sz="2800" u="sng" dirty="0">
              <a:solidFill>
                <a:srgbClr val="005C33"/>
              </a:solidFill>
              <a:latin typeface="方正兰亭细黑_GBK" charset="-122"/>
              <a:ea typeface="方正兰亭细黑_GBK" charset="-122"/>
              <a:sym typeface="方正正中黑简体" pitchFamily="2" charset="-122"/>
            </a:endParaRPr>
          </a:p>
        </p:txBody>
      </p:sp>
      <p:sp>
        <p:nvSpPr>
          <p:cNvPr id="7172" name="TextBox 1"/>
          <p:cNvSpPr txBox="1"/>
          <p:nvPr/>
        </p:nvSpPr>
        <p:spPr>
          <a:xfrm>
            <a:off x="8946833" y="2000885"/>
            <a:ext cx="1512887" cy="1482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旺季明显，售前咨询，售中查快递，售后退换货，退差价等。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W1[)Y_[SZB_J50JH34@H2P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765" y="1741170"/>
            <a:ext cx="7965440" cy="48666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447155" y="1374775"/>
            <a:ext cx="309880" cy="309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Box 1"/>
          <p:cNvSpPr txBox="1"/>
          <p:nvPr/>
        </p:nvSpPr>
        <p:spPr>
          <a:xfrm>
            <a:off x="2590800" y="196533"/>
            <a:ext cx="53181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1.2 千牛</a:t>
            </a:r>
            <a:endParaRPr lang="en-US" altLang="zh-CN" sz="2800" u="sng" dirty="0">
              <a:solidFill>
                <a:srgbClr val="005C33"/>
              </a:solidFill>
              <a:latin typeface="方正兰亭黑_GBK" charset="-122"/>
              <a:ea typeface="方正兰亭细黑_GBK" charset="-122"/>
            </a:endParaRPr>
          </a:p>
          <a:p>
            <a:pPr lvl="0" eaLnBrk="1" hangingPunct="1"/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1.2.1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签名，自动回复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6" name="TextBox 2"/>
          <p:cNvSpPr txBox="1"/>
          <p:nvPr/>
        </p:nvSpPr>
        <p:spPr>
          <a:xfrm>
            <a:off x="8804275" y="1836738"/>
            <a:ext cx="1214438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活动大促设置好签名和自动回复（团队管理）；日销可以设置店铺主推产品以及常用优惠券。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QQ图片20170625141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10" y="1837055"/>
            <a:ext cx="7438390" cy="49523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490335" y="1357630"/>
            <a:ext cx="257810" cy="36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Box 1"/>
          <p:cNvSpPr txBox="1"/>
          <p:nvPr/>
        </p:nvSpPr>
        <p:spPr>
          <a:xfrm>
            <a:off x="2677160" y="602298"/>
            <a:ext cx="53181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1.2.2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店铺数字问题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TextBox 2"/>
          <p:cNvSpPr txBox="1"/>
          <p:nvPr/>
        </p:nvSpPr>
        <p:spPr>
          <a:xfrm>
            <a:off x="8114030" y="793433"/>
            <a:ext cx="155575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常用问题设置好店铺数字问题，提高客服询单效率。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]FVJO9AN{$$5`Z)H(`Z7C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" y="1778635"/>
            <a:ext cx="6866890" cy="4628515"/>
          </a:xfrm>
          <a:prstGeom prst="rect">
            <a:avLst/>
          </a:prstGeom>
        </p:spPr>
      </p:pic>
      <p:pic>
        <p:nvPicPr>
          <p:cNvPr id="3" name="图片 2" descr="N9@2YJPKU]ON786(QD`~C~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3519805"/>
            <a:ext cx="5409565" cy="26092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464935" y="1383030"/>
            <a:ext cx="266065" cy="309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Box 1"/>
          <p:cNvSpPr txBox="1"/>
          <p:nvPr/>
        </p:nvSpPr>
        <p:spPr>
          <a:xfrm>
            <a:off x="2562225" y="814388"/>
            <a:ext cx="53181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1.2.3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机器人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自动回答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" name="TextBox 2"/>
          <p:cNvSpPr txBox="1"/>
          <p:nvPr/>
        </p:nvSpPr>
        <p:spPr>
          <a:xfrm>
            <a:off x="8948738" y="1449388"/>
            <a:ext cx="992187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常用问题设置好店铺数字问题，提高客服询单效率。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900" y="1691640"/>
            <a:ext cx="7909560" cy="5066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499225" y="1400175"/>
            <a:ext cx="248920" cy="283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Box 1"/>
          <p:cNvSpPr txBox="1"/>
          <p:nvPr/>
        </p:nvSpPr>
        <p:spPr>
          <a:xfrm>
            <a:off x="2600325" y="254953"/>
            <a:ext cx="53181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1.</a:t>
            </a:r>
            <a:r>
              <a:rPr lang="en-US" altLang="zh-CN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3</a:t>
            </a:r>
            <a:r>
              <a:rPr lang="zh-CN" altLang="en-US" sz="2800" u="sng" dirty="0">
                <a:solidFill>
                  <a:srgbClr val="005C33"/>
                </a:solidFill>
                <a:latin typeface="方正兰亭黑_GBK" charset="-122"/>
                <a:ea typeface="方正兰亭细黑_GBK" charset="-122"/>
              </a:rPr>
              <a:t> 快捷短语</a:t>
            </a:r>
            <a:endParaRPr lang="en-US" altLang="zh-CN" sz="2800" u="sng" dirty="0">
              <a:solidFill>
                <a:srgbClr val="005C33"/>
              </a:solidFill>
              <a:latin typeface="方正兰亭黑_GBK" charset="-122"/>
              <a:ea typeface="方正兰亭细黑_GBK" charset="-122"/>
            </a:endParaRPr>
          </a:p>
          <a:p>
            <a:pPr lvl="0" eaLnBrk="1" hangingPunct="1"/>
            <a:r>
              <a:rPr lang="en-US" altLang="zh-CN" u="sng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1.3.1</a:t>
            </a:r>
            <a:r>
              <a:rPr lang="en-US" altLang="zh-CN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rgbClr val="005C33"/>
                </a:solidFill>
                <a:latin typeface="微软雅黑" panose="020B0503020204020204" charset="-122"/>
                <a:ea typeface="微软雅黑" panose="020B0503020204020204" charset="-122"/>
              </a:rPr>
              <a:t>个人快捷短语</a:t>
            </a:r>
            <a:endParaRPr lang="zh-CN" altLang="en-US" dirty="0">
              <a:solidFill>
                <a:srgbClr val="005C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7" name="TextBox 2"/>
          <p:cNvSpPr txBox="1"/>
          <p:nvPr/>
        </p:nvSpPr>
        <p:spPr>
          <a:xfrm>
            <a:off x="8835390" y="2115503"/>
            <a:ext cx="2100263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日常客服工作，常用问题设置快捷短语表格，统一导入，其他经常遇到的售前售后问题，善于总结，及时更新！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WOV31J0AT~{}LPN74GN]Y3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0" y="1691640"/>
            <a:ext cx="8016875" cy="49980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62710"/>
            <a:ext cx="323215" cy="32893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499225" y="1374775"/>
            <a:ext cx="214630" cy="326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64360"/>
</p:tagLst>
</file>

<file path=ppt/tags/tag10.xml><?xml version="1.0" encoding="utf-8"?>
<p:tagLst xmlns:p="http://schemas.openxmlformats.org/presentationml/2006/main">
  <p:tag name="KSO_WM_TEMPLATE_CATEGORY" val="custom"/>
  <p:tag name="KSO_WM_TEMPLATE_INDEX" val="20164360"/>
</p:tagLst>
</file>

<file path=ppt/tags/tag11.xml><?xml version="1.0" encoding="utf-8"?>
<p:tagLst xmlns:p="http://schemas.openxmlformats.org/presentationml/2006/main">
  <p:tag name="KSO_WM_TEMPLATE_CATEGORY" val="custom"/>
  <p:tag name="KSO_WM_TEMPLATE_INDEX" val="20164360"/>
</p:tagLst>
</file>

<file path=ppt/tags/tag12.xml><?xml version="1.0" encoding="utf-8"?>
<p:tagLst xmlns:p="http://schemas.openxmlformats.org/presentationml/2006/main">
  <p:tag name="KSO_WM_TEMPLATE_CATEGORY" val="custom"/>
  <p:tag name="KSO_WM_TEMPLATE_INDEX" val="20164360"/>
</p:tagLst>
</file>

<file path=ppt/tags/tag13.xml><?xml version="1.0" encoding="utf-8"?>
<p:tagLst xmlns:p="http://schemas.openxmlformats.org/presentationml/2006/main">
  <p:tag name="KSO_WM_TEMPLATE_CATEGORY" val="custom"/>
  <p:tag name="KSO_WM_TEMPLATE_INDEX" val="20164360"/>
</p:tagLst>
</file>

<file path=ppt/tags/tag14.xml><?xml version="1.0" encoding="utf-8"?>
<p:tagLst xmlns:p="http://schemas.openxmlformats.org/presentationml/2006/main">
  <p:tag name="KSO_WM_TEMPLATE_CATEGORY" val="custom"/>
  <p:tag name="KSO_WM_TEMPLATE_INDEX" val="20164360"/>
</p:tagLst>
</file>

<file path=ppt/tags/tag15.xml><?xml version="1.0" encoding="utf-8"?>
<p:tagLst xmlns:p="http://schemas.openxmlformats.org/presentationml/2006/main">
  <p:tag name="KSO_WM_TEMPLATE_CATEGORY" val="custom"/>
  <p:tag name="KSO_WM_TEMPLATE_INDEX" val="20164360"/>
</p:tagLst>
</file>

<file path=ppt/tags/tag16.xml><?xml version="1.0" encoding="utf-8"?>
<p:tagLst xmlns:p="http://schemas.openxmlformats.org/presentationml/2006/main">
  <p:tag name="KSO_WM_TEMPLATE_CATEGORY" val="custom"/>
  <p:tag name="KSO_WM_TEMPLATE_INDEX" val="20164360"/>
</p:tagLst>
</file>

<file path=ppt/tags/tag17.xml><?xml version="1.0" encoding="utf-8"?>
<p:tagLst xmlns:p="http://schemas.openxmlformats.org/presentationml/2006/main">
  <p:tag name="KSO_WM_TEMPLATE_CATEGORY" val="custom"/>
  <p:tag name="KSO_WM_TEMPLATE_INDEX" val="20164360"/>
</p:tagLst>
</file>

<file path=ppt/tags/tag18.xml><?xml version="1.0" encoding="utf-8"?>
<p:tagLst xmlns:p="http://schemas.openxmlformats.org/presentationml/2006/main">
  <p:tag name="KSO_WM_TEMPLATE_CATEGORY" val="custom"/>
  <p:tag name="KSO_WM_TEMPLATE_INDEX" val="20164360"/>
</p:tagLst>
</file>

<file path=ppt/tags/tag19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64360"/>
</p:tagLst>
</file>

<file path=ppt/tags/tag20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1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2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3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4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5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6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7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8.xml><?xml version="1.0" encoding="utf-8"?>
<p:tagLst xmlns:p="http://schemas.openxmlformats.org/presentationml/2006/main">
  <p:tag name="KSO_WM_TEMPLATE_CATEGORY" val="custom"/>
  <p:tag name="KSO_WM_TEMPLATE_INDEX" val="20164360"/>
</p:tagLst>
</file>

<file path=ppt/tags/tag29.xml><?xml version="1.0" encoding="utf-8"?>
<p:tagLst xmlns:p="http://schemas.openxmlformats.org/presentationml/2006/main">
  <p:tag name="KSO_WM_TEMPLATE_CATEGORY" val="custom"/>
  <p:tag name="KSO_WM_TEMPLATE_INDEX" val="20164360"/>
</p:tagLst>
</file>

<file path=ppt/tags/tag3.xml><?xml version="1.0" encoding="utf-8"?>
<p:tagLst xmlns:p="http://schemas.openxmlformats.org/presentationml/2006/main">
  <p:tag name="KSO_WM_TEMPLATE_CATEGORY" val="custom"/>
  <p:tag name="KSO_WM_TEMPLATE_INDEX" val="20164360"/>
  <p:tag name="KSO_WM_TAG_VERSION" val="1.0"/>
  <p:tag name="KSO_WM_BEAUTIFY_FLAG" val="#wm#"/>
  <p:tag name="KSO_WM_TEMPLATE_THUMBS_INDEX" val="1、4、9、12、13、16、20、27、29、37、40、45、48"/>
</p:tagLst>
</file>

<file path=ppt/tags/tag30.xml><?xml version="1.0" encoding="utf-8"?>
<p:tagLst xmlns:p="http://schemas.openxmlformats.org/presentationml/2006/main">
  <p:tag name="KSO_WM_TEMPLATE_CATEGORY" val="custom"/>
  <p:tag name="KSO_WM_TEMPLATE_INDEX" val="20164360"/>
</p:tagLst>
</file>

<file path=ppt/tags/tag31.xml><?xml version="1.0" encoding="utf-8"?>
<p:tagLst xmlns:p="http://schemas.openxmlformats.org/presentationml/2006/main">
  <p:tag name="KSO_WM_TEMPLATE_CATEGORY" val="custom"/>
  <p:tag name="KSO_WM_TEMPLATE_INDEX" val="20164360"/>
</p:tagLst>
</file>

<file path=ppt/tags/tag32.xml><?xml version="1.0" encoding="utf-8"?>
<p:tagLst xmlns:p="http://schemas.openxmlformats.org/presentationml/2006/main">
  <p:tag name="KSO_WM_TEMPLATE_CATEGORY" val="custom"/>
  <p:tag name="KSO_WM_TEMPLATE_INDEX" val="20164360"/>
</p:tagLst>
</file>

<file path=ppt/tags/tag33.xml><?xml version="1.0" encoding="utf-8"?>
<p:tagLst xmlns:p="http://schemas.openxmlformats.org/presentationml/2006/main">
  <p:tag name="KSO_WM_TEMPLATE_CATEGORY" val="custom"/>
  <p:tag name="KSO_WM_TEMPLATE_INDEX" val="20164360"/>
</p:tagLst>
</file>

<file path=ppt/tags/tag34.xml><?xml version="1.0" encoding="utf-8"?>
<p:tagLst xmlns:p="http://schemas.openxmlformats.org/presentationml/2006/main">
  <p:tag name="KSO_WM_TEMPLATE_CATEGORY" val="custom"/>
  <p:tag name="KSO_WM_TEMPLATE_INDEX" val="20164360"/>
</p:tagLst>
</file>

<file path=ppt/tags/tag35.xml><?xml version="1.0" encoding="utf-8"?>
<p:tagLst xmlns:p="http://schemas.openxmlformats.org/presentationml/2006/main">
  <p:tag name="KSO_WM_TEMPLATE_CATEGORY" val="custom"/>
  <p:tag name="KSO_WM_TEMPLATE_INDEX" val="20164360"/>
</p:tagLst>
</file>

<file path=ppt/tags/tag36.xml><?xml version="1.0" encoding="utf-8"?>
<p:tagLst xmlns:p="http://schemas.openxmlformats.org/presentationml/2006/main">
  <p:tag name="KSO_WM_TEMPLATE_CATEGORY" val="custom"/>
  <p:tag name="KSO_WM_TEMPLATE_INDEX" val="2016436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64360"/>
  <p:tag name="KSO_WM_UNIT_TYPE" val="a"/>
  <p:tag name="KSO_WM_UNIT_INDEX" val="1"/>
  <p:tag name="KSO_WM_UNIT_ID" val="custom20164360_1*a*1"/>
  <p:tag name="KSO_WM_UNIT_LAYERLEVEL" val="1"/>
  <p:tag name="KSO_WM_UNIT_VALUE" val="40"/>
  <p:tag name="KSO_WM_UNIT_ISCONTENTSTITLE" val="0"/>
  <p:tag name="KSO_WM_UNIT_HIGHLIGHT" val="0"/>
  <p:tag name="KSO_WM_UNIT_COMPATIBLE" val="0"/>
  <p:tag name="KSO_WM_UNIT_CLEAR" val="0"/>
  <p:tag name="KSO_WM_UNIT_PRESET_TEXT" val="绿色花草小清新年终汇报总结演示模板"/>
</p:tagLst>
</file>

<file path=ppt/tags/tag5.xml><?xml version="1.0" encoding="utf-8"?>
<p:tagLst xmlns:p="http://schemas.openxmlformats.org/presentationml/2006/main">
  <p:tag name="KSO_WM_TEMPLATE_CATEGORY" val="custom"/>
  <p:tag name="KSO_WM_TEMPLATE_INDEX" val="20164360"/>
  <p:tag name="KSO_WM_TAG_VERSION" val="1.0"/>
  <p:tag name="KSO_WM_SLIDE_ID" val="custom2016436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4、9、12、13、16、20、27、29、37、40、45、48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64360"/>
  <p:tag name="KSO_WM_UNIT_TYPE" val="a"/>
  <p:tag name="KSO_WM_UNIT_INDEX" val="1"/>
  <p:tag name="KSO_WM_UNIT_ID" val="custom20164360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64360"/>
  <p:tag name="KSO_WM_UNIT_TYPE" val="f"/>
  <p:tag name="KSO_WM_UNIT_INDEX" val="1"/>
  <p:tag name="KSO_WM_UNIT_ID" val="custom20164360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464"/>
</p:tagLst>
</file>

<file path=ppt/tags/tag8.xml><?xml version="1.0" encoding="utf-8"?>
<p:tagLst xmlns:p="http://schemas.openxmlformats.org/presentationml/2006/main">
  <p:tag name="KSO_WM_TEMPLATE_CATEGORY" val="custom"/>
  <p:tag name="KSO_WM_TEMPLATE_INDEX" val="20164360"/>
  <p:tag name="KSO_WM_TAG_VERSION" val="1.0"/>
  <p:tag name="KSO_WM_SLIDE_ID" val="custom2016436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9.xml><?xml version="1.0" encoding="utf-8"?>
<p:tagLst xmlns:p="http://schemas.openxmlformats.org/presentationml/2006/main">
  <p:tag name="KSO_WM_TEMPLATE_CATEGORY" val="custom"/>
  <p:tag name="KSO_WM_TEMPLATE_INDEX" val="2016436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2F69"/>
      </a:accent1>
      <a:accent2>
        <a:srgbClr val="FCB534"/>
      </a:accent2>
      <a:accent3>
        <a:srgbClr val="135C41"/>
      </a:accent3>
      <a:accent4>
        <a:srgbClr val="B2C445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2072</Words>
  <Application>WPS 演示</Application>
  <PresentationFormat>宽屏</PresentationFormat>
  <Paragraphs>471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华文细黑</vt:lpstr>
      <vt:lpstr>微软雅黑</vt:lpstr>
      <vt:lpstr>Tahoma</vt:lpstr>
      <vt:lpstr>方正兰亭粗黑_GBK</vt:lpstr>
      <vt:lpstr>黑体</vt:lpstr>
      <vt:lpstr>方正兰亭黑_GBK</vt:lpstr>
      <vt:lpstr>方正正中黑简体</vt:lpstr>
      <vt:lpstr>方正兰亭细黑_GBK</vt:lpstr>
      <vt:lpstr>Arial Unicode MS</vt:lpstr>
      <vt:lpstr>Calibri</vt:lpstr>
      <vt:lpstr>方正正黑简体</vt:lpstr>
      <vt:lpstr>Verdana</vt:lpstr>
      <vt:lpstr>Office 主题​​</vt:lpstr>
      <vt:lpstr>淘 宝 客 服 销 售 技 巧                                             主讲人：陈芳</vt:lpstr>
      <vt:lpstr>淘宝客服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让梦纯粹</cp:lastModifiedBy>
  <cp:revision>39</cp:revision>
  <dcterms:created xsi:type="dcterms:W3CDTF">2015-05-05T08:02:00Z</dcterms:created>
  <dcterms:modified xsi:type="dcterms:W3CDTF">2019-11-15T09:32:08Z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