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</p:sldIdLst>
  <p:sldSz cx="12192000" cy="6858000"/>
  <p:notesSz cx="7103745" cy="10234295"/>
  <p:custDataLst>
    <p:tags r:id="rId5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gs" Target="tags/tag115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image" Target="../media/image2.png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1051" r="817" b="2274"/>
          <a:stretch>
            <a:fillRect/>
          </a:stretch>
        </p:blipFill>
        <p:spPr>
          <a:xfrm>
            <a:off x="0" y="2179533"/>
            <a:ext cx="12192000" cy="46784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669925" y="1466851"/>
            <a:ext cx="5426075" cy="90799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669925" y="2435390"/>
            <a:ext cx="4187825" cy="477141"/>
          </a:xfrm>
        </p:spPr>
        <p:txBody>
          <a:bodyPr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单击此处编辑副标题</a:t>
            </a:r>
            <a:endParaRPr lang="en-US" altLang="zh-CN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69924" y="3103899"/>
            <a:ext cx="3959225" cy="396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669925" y="3533775"/>
            <a:ext cx="3959225" cy="396000"/>
          </a:xfrm>
        </p:spPr>
        <p:txBody>
          <a:bodyPr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74713" y="333375"/>
            <a:ext cx="10440000" cy="58324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757" r="851"/>
          <a:stretch>
            <a:fillRect/>
          </a:stretch>
        </p:blipFill>
        <p:spPr>
          <a:xfrm>
            <a:off x="0" y="2706885"/>
            <a:ext cx="12192000" cy="4151115"/>
          </a:xfrm>
          <a:prstGeom prst="rect">
            <a:avLst/>
          </a:prstGeom>
        </p:spPr>
      </p:pic>
      <p:grpSp>
        <p:nvGrpSpPr>
          <p:cNvPr id="123" name="组合 122"/>
          <p:cNvGrpSpPr/>
          <p:nvPr>
            <p:custDataLst>
              <p:tags r:id="rId4"/>
            </p:custDataLst>
          </p:nvPr>
        </p:nvGrpSpPr>
        <p:grpSpPr>
          <a:xfrm>
            <a:off x="700027" y="1712687"/>
            <a:ext cx="5047630" cy="1465704"/>
            <a:chOff x="787400" y="1512804"/>
            <a:chExt cx="4394905" cy="1254503"/>
          </a:xfrm>
        </p:grpSpPr>
        <p:cxnSp>
          <p:nvCxnSpPr>
            <p:cNvPr id="124" name="直接连接符 123"/>
            <p:cNvCxnSpPr/>
            <p:nvPr>
              <p:custDataLst>
                <p:tags r:id="rId5"/>
              </p:custDataLst>
            </p:nvPr>
          </p:nvCxnSpPr>
          <p:spPr>
            <a:xfrm>
              <a:off x="787400" y="1512804"/>
              <a:ext cx="43949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>
              <p:custDataLst>
                <p:tags r:id="rId6"/>
              </p:custDataLst>
            </p:nvPr>
          </p:nvCxnSpPr>
          <p:spPr>
            <a:xfrm>
              <a:off x="787400" y="2767307"/>
              <a:ext cx="43949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700027" y="1712686"/>
            <a:ext cx="5047630" cy="1453834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72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757" r="851"/>
          <a:stretch>
            <a:fillRect/>
          </a:stretch>
        </p:blipFill>
        <p:spPr>
          <a:xfrm>
            <a:off x="0" y="2706885"/>
            <a:ext cx="12192000" cy="41511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76000" y="334800"/>
            <a:ext cx="10440000" cy="1368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876000" y="1852295"/>
            <a:ext cx="10440000" cy="4320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b="3994"/>
          <a:stretch>
            <a:fillRect/>
          </a:stretch>
        </p:blipFill>
        <p:spPr>
          <a:xfrm>
            <a:off x="0" y="2321877"/>
            <a:ext cx="5919729" cy="4536123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63000" y="2747876"/>
            <a:ext cx="5919729" cy="89535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057226" y="3719426"/>
            <a:ext cx="5919729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单击此处编辑母版副标题样式</a:t>
            </a:r>
            <a:endParaRPr lang="en-US" alt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74712" y="1854200"/>
            <a:ext cx="5112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8600" y="1854200"/>
            <a:ext cx="5112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10440000" cy="1368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74713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74712" y="2716271"/>
            <a:ext cx="5112000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5764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5760" y="2716271"/>
            <a:ext cx="5112001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4176000" cy="1620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93525" y="334800"/>
            <a:ext cx="6120000" cy="58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74800" y="2111473"/>
            <a:ext cx="4176000" cy="4053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795909" y="333375"/>
            <a:ext cx="1512000" cy="58320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74800" y="334800"/>
            <a:ext cx="8784000" cy="583200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76000" y="333375"/>
            <a:ext cx="10440000" cy="1366838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76000" y="1854000"/>
            <a:ext cx="1044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0.xml"/><Relationship Id="rId4" Type="http://schemas.openxmlformats.org/officeDocument/2006/relationships/image" Target="../media/image5.png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3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9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.xml"/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.xml"/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5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8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0.xml"/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4.xml"/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Relationship Id="rId3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7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8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0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1.xml"/><Relationship Id="rId3" Type="http://schemas.openxmlformats.org/officeDocument/2006/relationships/image" Target="../media/image39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3.xml"/><Relationship Id="rId4" Type="http://schemas.openxmlformats.org/officeDocument/2006/relationships/image" Target="../media/image41.png"/><Relationship Id="rId3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553075"/>
            <a:ext cx="1218565" cy="12185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网络营销助力企业发展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企业如何开展网络营销</a:t>
            </a:r>
            <a:endParaRPr lang="zh-CN" altLang="en-US" dirty="0"/>
          </a:p>
        </p:txBody>
      </p:sp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互联网+阶段和层面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基于互联网思维的应用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利用互联网技术实现创新的商业模式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利用互联网技术改变传统的交易方式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利用互联网技术提高整体效率减少成本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利用互联网技术植入传统产品创新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5" name="图片 4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6" name="图片 5" descr="a54fe0a963f4488ba6f7c7204574252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905" y="1132205"/>
            <a:ext cx="2258060" cy="22580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l">
              <a:lnSpc>
                <a:spcPct val="190000"/>
              </a:lnSpc>
            </a:pPr>
            <a:r>
              <a:rPr lang="zh-CN" altLang="en-US" b="1" dirty="0">
                <a:solidFill>
                  <a:srgbClr val="FF0000"/>
                </a:solidFill>
                <a:sym typeface="+mn-ea"/>
              </a:rPr>
              <a:t>互联网+阶段主要表现在思维、商业模式、工具、产品上的创新</a:t>
            </a:r>
            <a:endParaRPr lang="zh-CN" altLang="en-US" b="1" dirty="0">
              <a:solidFill>
                <a:srgbClr val="FF0000"/>
              </a:solidFill>
            </a:endParaRPr>
          </a:p>
          <a:p>
            <a:endParaRPr lang="zh-CN" altLang="en-US"/>
          </a:p>
        </p:txBody>
      </p:sp>
      <p:pic>
        <p:nvPicPr>
          <p:cNvPr id="4" name="图片 3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5" name="图片 4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6" name="图片 5" descr="24131907om0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135" y="2780665"/>
            <a:ext cx="5714365" cy="31902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20171129100136648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6875" y="2070100"/>
            <a:ext cx="4952365" cy="2875915"/>
          </a:xfrm>
          <a:prstGeom prst="round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互联网+跨界阶段和层面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跨界的基础：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有广泛的用户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有共同的用户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有粘度的用户</a:t>
            </a:r>
            <a:endParaRPr lang="zh-CN" altLang="en-US"/>
          </a:p>
        </p:txBody>
      </p:sp>
      <p:pic>
        <p:nvPicPr>
          <p:cNvPr id="4" name="图片 3" descr="大别山网商学院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5" name="图片 4" descr="微信图片_201807101059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互联网+跨界阶段和层面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algn="l" defTabSz="913765">
              <a:lnSpc>
                <a:spcPct val="15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跨界的精髓：大数据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4" name="图片 3" descr="96dda144ad345982d6262fbf07f431adcbef846b"/>
          <p:cNvPicPr>
            <a:picLocks noChangeAspect="1"/>
          </p:cNvPicPr>
          <p:nvPr/>
        </p:nvPicPr>
        <p:blipFill>
          <a:blip r:embed="rId3"/>
          <a:srcRect b="6903"/>
          <a:stretch>
            <a:fillRect/>
          </a:stretch>
        </p:blipFill>
        <p:spPr>
          <a:xfrm>
            <a:off x="3281680" y="2633980"/>
            <a:ext cx="5154930" cy="31991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90000"/>
              </a:lnSpc>
            </a:pPr>
            <a:r>
              <a:rPr lang="zh-CN" altLang="en-US" b="1" dirty="0">
                <a:solidFill>
                  <a:srgbClr val="FF0000"/>
                </a:solidFill>
                <a:sym typeface="+mn-ea"/>
              </a:rPr>
              <a:t>互联网阶段主要解决企业生存和初期发展问题</a:t>
            </a:r>
            <a:endParaRPr lang="zh-CN" altLang="en-US" b="1" dirty="0">
              <a:solidFill>
                <a:srgbClr val="FF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b="1" dirty="0">
                <a:solidFill>
                  <a:srgbClr val="FF0000"/>
                </a:solidFill>
                <a:sym typeface="+mn-ea"/>
              </a:rPr>
              <a:t>互联网+阶段主要解决企业发展、突破、转型问题</a:t>
            </a:r>
            <a:endParaRPr lang="zh-CN" altLang="en-US" b="1" dirty="0">
              <a:solidFill>
                <a:srgbClr val="FF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b="1" dirty="0">
                <a:solidFill>
                  <a:srgbClr val="FF0000"/>
                </a:solidFill>
                <a:sym typeface="+mn-ea"/>
              </a:rPr>
              <a:t>互联网+跨界主要完成互联网企业的转型和流量价值变现问题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+互联网的实现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algn="l" defTabSz="913765">
              <a:lnSpc>
                <a:spcPct val="16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借用互联网工具实现营销，就是网络营销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endParaRPr lang="zh-CN" altLang="en-US"/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4" name="图片 3" descr="f26a05254e4b4190ba5ea5e05922d334_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0" y="2755900"/>
            <a:ext cx="7716520" cy="28581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传统企业网络转型的障碍在于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algn="l" defTabSz="913765">
              <a:lnSpc>
                <a:spcPct val="22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从传统经营向网络经营的领导人观念瓶颈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22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网络营销实操性人才瓶颈。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5" name="图片 4" descr="c4982475c4f9dd04eeb4571d8320e634ced7dcb7"/>
          <p:cNvPicPr>
            <a:picLocks noChangeAspect="1"/>
          </p:cNvPicPr>
          <p:nvPr/>
        </p:nvPicPr>
        <p:blipFill>
          <a:blip r:embed="rId3"/>
          <a:srcRect l="21807" t="3901" r="11105"/>
          <a:stretch>
            <a:fillRect/>
          </a:stretch>
        </p:blipFill>
        <p:spPr>
          <a:xfrm>
            <a:off x="7541260" y="1702435"/>
            <a:ext cx="2502535" cy="2239010"/>
          </a:xfrm>
          <a:prstGeom prst="ellipse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网络盈利模式定位关键因素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 fontAlgn="base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1、</a:t>
            </a:r>
            <a:r>
              <a:rPr lang="zh-CN" altLang="en-US" b="1" dirty="0">
                <a:solidFill>
                  <a:srgbClr val="FF0000"/>
                </a:solidFill>
                <a:sym typeface="宋体" panose="02010600030101010101" pitchFamily="2" charset="-122"/>
              </a:rPr>
              <a:t>资源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——尤其是资金和人力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lvl="0" fontAlgn="base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2、以往的</a:t>
            </a:r>
            <a:r>
              <a:rPr lang="zh-CN" altLang="en-US" b="1" dirty="0">
                <a:solidFill>
                  <a:srgbClr val="FF0000"/>
                </a:solidFill>
                <a:sym typeface="宋体" panose="02010600030101010101" pitchFamily="2" charset="-122"/>
              </a:rPr>
              <a:t>经验</a:t>
            </a:r>
            <a:endParaRPr lang="zh-CN" altLang="en-US" b="1" strike="noStrike" noProof="1" dirty="0">
              <a:solidFill>
                <a:srgbClr val="FF0000"/>
              </a:solidFill>
              <a:sym typeface="宋体" panose="02010600030101010101" pitchFamily="2" charset="-122"/>
            </a:endParaRPr>
          </a:p>
          <a:p>
            <a:pPr lvl="0" fontAlgn="base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3、市场空间的</a:t>
            </a:r>
            <a:r>
              <a:rPr lang="zh-CN" altLang="en-US" b="1" dirty="0">
                <a:solidFill>
                  <a:srgbClr val="FF0000"/>
                </a:solidFill>
                <a:sym typeface="宋体" panose="02010600030101010101" pitchFamily="2" charset="-122"/>
              </a:rPr>
              <a:t>规模</a:t>
            </a:r>
            <a:endParaRPr lang="zh-CN" altLang="en-US" b="1" strike="noStrike" noProof="1" dirty="0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 fontAlgn="base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4、市场竞争的</a:t>
            </a:r>
            <a:r>
              <a:rPr lang="zh-CN" altLang="en-US" b="1" dirty="0">
                <a:solidFill>
                  <a:srgbClr val="FF0000"/>
                </a:solidFill>
                <a:sym typeface="宋体" panose="02010600030101010101" pitchFamily="2" charset="-122"/>
              </a:rPr>
              <a:t>现状和趋势</a:t>
            </a:r>
            <a:endParaRPr lang="zh-CN" altLang="en-US" b="1" strike="noStrike" noProof="1" dirty="0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 fontAlgn="base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5、投资人的</a:t>
            </a:r>
            <a:r>
              <a:rPr lang="zh-CN" altLang="en-US" b="1" dirty="0">
                <a:solidFill>
                  <a:srgbClr val="FF0000"/>
                </a:solidFill>
                <a:sym typeface="宋体" panose="02010600030101010101" pitchFamily="2" charset="-122"/>
              </a:rPr>
              <a:t>忍耐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时间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4" name="图片 3" descr="f06c43fa9996403abb184a94bf9982f4"/>
          <p:cNvPicPr>
            <a:picLocks noChangeAspect="1"/>
          </p:cNvPicPr>
          <p:nvPr/>
        </p:nvPicPr>
        <p:blipFill>
          <a:blip r:embed="rId3"/>
          <a:srcRect l="7753" t="7192" r="6294"/>
          <a:stretch>
            <a:fillRect/>
          </a:stretch>
        </p:blipFill>
        <p:spPr>
          <a:xfrm>
            <a:off x="5869305" y="2643505"/>
            <a:ext cx="3353435" cy="2205990"/>
          </a:xfrm>
          <a:prstGeom prst="ellipse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网络营销的本质是什么</a:t>
            </a:r>
            <a:r>
              <a:rPr lang="en-US" altLang="zh-CN" b="1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?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 fontAlgn="base">
              <a:lnSpc>
                <a:spcPct val="19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网络营销的本质是</a:t>
            </a:r>
            <a:r>
              <a:rPr lang="zh-CN" altLang="en-US" b="1" dirty="0">
                <a:solidFill>
                  <a:srgbClr val="FF0000"/>
                </a:solidFill>
                <a:sym typeface="宋体" panose="02010600030101010101" pitchFamily="2" charset="-122"/>
              </a:rPr>
              <a:t>营销</a:t>
            </a:r>
            <a:endParaRPr strike="noStrike" noProof="1" dirty="0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uFillTx/>
              <a:latin typeface="仿宋" panose="02010609060101010101" charset="-122"/>
              <a:ea typeface="仿宋" panose="02010609060101010101" charset="-122"/>
              <a:sym typeface="宋体" panose="02010600030101010101" pitchFamily="2" charset="-122"/>
            </a:endParaRPr>
          </a:p>
          <a:p>
            <a:pPr lvl="0" fontAlgn="base">
              <a:lnSpc>
                <a:spcPct val="190000"/>
              </a:lnSpc>
            </a:pPr>
            <a:r>
              <a:rPr lang="zh-CN" altLang="en-US" b="1" dirty="0">
                <a:solidFill>
                  <a:srgbClr val="FF0000"/>
                </a:solidFill>
                <a:sym typeface="宋体" panose="02010600030101010101" pitchFamily="2" charset="-122"/>
              </a:rPr>
              <a:t>网络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是营销的平台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4" name="图片 3" descr="005PGzsrzy75sVb89m850&amp;6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10" y="3692525"/>
            <a:ext cx="3971290" cy="20955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什么样的人适合做网络营销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70000"/>
              </a:lnSpc>
            </a:pPr>
            <a:r>
              <a:rPr lang="zh-CN" altLang="en-US" b="1" dirty="0">
                <a:solidFill>
                  <a:srgbClr val="FF0000"/>
                </a:solidFill>
                <a:sym typeface="宋体" panose="02010600030101010101" pitchFamily="2" charset="-122"/>
              </a:rPr>
              <a:t>懂   营   销</a:t>
            </a:r>
            <a:r>
              <a:rPr lang="zh-CN" altLang="en-US" b="1" dirty="0">
                <a:solidFill>
                  <a:srgbClr val="CC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的   人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4" name="图片 3" descr="201505211702290"/>
          <p:cNvPicPr>
            <a:picLocks noChangeAspect="1"/>
          </p:cNvPicPr>
          <p:nvPr/>
        </p:nvPicPr>
        <p:blipFill>
          <a:blip r:embed="rId3"/>
          <a:srcRect l="15891" r="13278"/>
          <a:stretch>
            <a:fillRect/>
          </a:stretch>
        </p:blipFill>
        <p:spPr>
          <a:xfrm>
            <a:off x="3610610" y="2689225"/>
            <a:ext cx="3373755" cy="3191510"/>
          </a:xfrm>
          <a:prstGeom prst="ellipse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imagestore201508152e28a834-3cac-4f9c-85a8-b467d71daaac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16355" y="1702435"/>
            <a:ext cx="4632325" cy="43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企业需要开展网络营销么？</a:t>
            </a:r>
            <a:endParaRPr lang="zh-CN" altLang="en-US"/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5" name="图片 4" descr="f3bb4abec0ad5268e3130abae64efd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395" y="1702435"/>
            <a:ext cx="4257675" cy="42576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90000"/>
              </a:lnSpc>
            </a:pPr>
            <a:r>
              <a:rPr lang="zh-CN" altLang="en-US" b="1" dirty="0">
                <a:solidFill>
                  <a:srgbClr val="FF0000"/>
                </a:solidFill>
                <a:sym typeface="+mn-ea"/>
              </a:rPr>
              <a:t>如果要开家小店,请问您会考虑哪些问题?</a:t>
            </a:r>
            <a:endParaRPr lang="zh-CN" altLang="en-US"/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4" name="图片 3" descr="u=2091242368,1768970791&amp;fm=26&amp;gp=0"/>
          <p:cNvPicPr>
            <a:picLocks noChangeAspect="1"/>
          </p:cNvPicPr>
          <p:nvPr/>
        </p:nvPicPr>
        <p:blipFill>
          <a:blip r:embed="rId3"/>
          <a:srcRect l="11628" r="13282" b="5150"/>
          <a:stretch>
            <a:fillRect/>
          </a:stretch>
        </p:blipFill>
        <p:spPr>
          <a:xfrm>
            <a:off x="2127250" y="3147695"/>
            <a:ext cx="2310765" cy="2153920"/>
          </a:xfrm>
          <a:prstGeom prst="roundRect">
            <a:avLst/>
          </a:prstGeom>
        </p:spPr>
      </p:pic>
      <p:pic>
        <p:nvPicPr>
          <p:cNvPr id="5" name="图片 4" descr="21a4462309f79052270b06f706f3d7ca7acbd5e7"/>
          <p:cNvPicPr>
            <a:picLocks noChangeAspect="1"/>
          </p:cNvPicPr>
          <p:nvPr/>
        </p:nvPicPr>
        <p:blipFill>
          <a:blip r:embed="rId4"/>
          <a:srcRect l="16957" t="9285" r="18308"/>
          <a:stretch>
            <a:fillRect/>
          </a:stretch>
        </p:blipFill>
        <p:spPr>
          <a:xfrm>
            <a:off x="8016875" y="1264920"/>
            <a:ext cx="2454910" cy="2580005"/>
          </a:xfrm>
          <a:prstGeom prst="round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网络营销定位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 fontAlgn="base">
              <a:lnSpc>
                <a:spcPct val="22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选择</a:t>
            </a:r>
            <a:r>
              <a:rPr lang="zh-CN" altLang="en-US" b="1" dirty="0">
                <a:solidFill>
                  <a:srgbClr val="FF0000"/>
                </a:solidFill>
                <a:sym typeface="宋体" panose="02010600030101010101" pitchFamily="2" charset="-122"/>
              </a:rPr>
              <a:t>策略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方向</a:t>
            </a:r>
            <a:endParaRPr lang="zh-CN" altLang="en-US" b="1" strike="noStrike" noProof="1" dirty="0">
              <a:solidFill>
                <a:srgbClr val="CC33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 algn="l" fontAlgn="base">
              <a:lnSpc>
                <a:spcPct val="22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选择</a:t>
            </a:r>
            <a:r>
              <a:rPr lang="zh-CN" altLang="en-US" b="1" dirty="0">
                <a:solidFill>
                  <a:srgbClr val="FF0000"/>
                </a:solidFill>
                <a:sym typeface="宋体" panose="02010600030101010101" pitchFamily="2" charset="-122"/>
              </a:rPr>
              <a:t>发展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重点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endParaRPr lang="zh-CN" altLang="en-US"/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4" name="图片 3" descr="201603021818489148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360" y="2080260"/>
            <a:ext cx="3525520" cy="2519045"/>
          </a:xfrm>
          <a:prstGeom prst="snip2Diag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网络营销定位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1、传统企业网络盈利模式定位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2、品牌差异化定位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3、目标客户定位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4、核心产品定位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5、核心竞争力定位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6、核心区域定位</a:t>
            </a:r>
            <a:endParaRPr lang="zh-CN" altLang="en-US" strike="noStrike" noProof="1" dirty="0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uFillTx/>
              <a:latin typeface="仿宋" panose="02010609060101010101" charset="-122"/>
              <a:ea typeface="仿宋" panose="02010609060101010101" charset="-122"/>
              <a:sym typeface="宋体" panose="02010600030101010101" pitchFamily="2" charset="-122"/>
            </a:endParaRPr>
          </a:p>
          <a:p>
            <a:pPr marL="0" lvl="0" indent="0" fontAlgn="base">
              <a:buNone/>
            </a:pPr>
            <a:endParaRPr lang="zh-CN" altLang="en-US" strike="noStrike" noProof="1" dirty="0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uFillTx/>
              <a:latin typeface="仿宋" panose="02010609060101010101" charset="-122"/>
              <a:ea typeface="仿宋" panose="02010609060101010101" charset="-122"/>
              <a:sym typeface="宋体" panose="02010600030101010101" pitchFamily="2" charset="-122"/>
            </a:endParaRPr>
          </a:p>
          <a:p>
            <a:endParaRPr lang="zh-CN" altLang="en-US"/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5" name="图片 4" descr="abec01e5hcf99f8c89c8c&amp;690"/>
          <p:cNvPicPr>
            <a:picLocks noChangeAspect="1"/>
          </p:cNvPicPr>
          <p:nvPr/>
        </p:nvPicPr>
        <p:blipFill>
          <a:blip r:embed="rId3"/>
          <a:srcRect l="6367" t="21832" r="6879" b="4831"/>
          <a:stretch>
            <a:fillRect/>
          </a:stretch>
        </p:blipFill>
        <p:spPr>
          <a:xfrm>
            <a:off x="6065520" y="2267585"/>
            <a:ext cx="5079365" cy="3211195"/>
          </a:xfrm>
          <a:prstGeom prst="round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可选择的网络盈利模式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1、形象展示+销售+体验（</a:t>
            </a:r>
            <a:r>
              <a:rPr lang="zh-CN" altLang="en-US" b="1" dirty="0">
                <a:solidFill>
                  <a:srgbClr val="FF0000"/>
                </a:solidFill>
                <a:sym typeface="宋体" panose="02010600030101010101" pitchFamily="2" charset="-122"/>
              </a:rPr>
              <a:t>B2B、B2C、O2O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)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2、直接零售（</a:t>
            </a:r>
            <a:r>
              <a:rPr lang="zh-CN" altLang="en-US" b="1" dirty="0">
                <a:solidFill>
                  <a:srgbClr val="FF0000"/>
                </a:solidFill>
                <a:sym typeface="宋体" panose="02010600030101010101" pitchFamily="2" charset="-122"/>
              </a:rPr>
              <a:t>B2C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）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3、批发(</a:t>
            </a:r>
            <a:r>
              <a:rPr lang="zh-CN" altLang="en-US" b="1" dirty="0">
                <a:solidFill>
                  <a:srgbClr val="FF0000"/>
                </a:solidFill>
                <a:sym typeface="宋体" panose="02010600030101010101" pitchFamily="2" charset="-122"/>
              </a:rPr>
              <a:t>B2B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)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4、招商加盟(</a:t>
            </a:r>
            <a:r>
              <a:rPr lang="zh-CN" altLang="en-US" b="1" dirty="0">
                <a:solidFill>
                  <a:srgbClr val="FF0000"/>
                </a:solidFill>
                <a:sym typeface="宋体" panose="02010600030101010101" pitchFamily="2" charset="-122"/>
              </a:rPr>
              <a:t>B2B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)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5、广告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6、会员费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4" name="图片 3" descr="10013c8937084171a9c27dcc9fa947f2"/>
          <p:cNvPicPr>
            <a:picLocks noChangeAspect="1"/>
          </p:cNvPicPr>
          <p:nvPr/>
        </p:nvPicPr>
        <p:blipFill>
          <a:blip r:embed="rId3"/>
          <a:srcRect l="10081" r="9339"/>
          <a:stretch>
            <a:fillRect/>
          </a:stretch>
        </p:blipFill>
        <p:spPr>
          <a:xfrm>
            <a:off x="4860290" y="2654935"/>
            <a:ext cx="2949575" cy="2715260"/>
          </a:xfrm>
          <a:prstGeom prst="ellipse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网络营销快速启动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定位</a:t>
            </a:r>
            <a:endParaRPr lang="zh-CN" altLang="en-US" b="1" noProof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建团队</a:t>
            </a:r>
            <a:endParaRPr lang="zh-CN" altLang="en-US" b="1" noProof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建网站</a:t>
            </a:r>
            <a:endParaRPr lang="zh-CN" altLang="en-US" b="1" noProof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参加实操班学习</a:t>
            </a:r>
            <a:endParaRPr lang="zh-CN" altLang="en-US" b="1" noProof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找出合适的流量入口</a:t>
            </a:r>
            <a:endParaRPr lang="zh-CN" altLang="en-US" b="1" noProof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做推广（免费+付费）</a:t>
            </a:r>
            <a:endParaRPr lang="zh-CN" altLang="en-US" b="1" noProof="1" dirty="0">
              <a:solidFill>
                <a:schemeClr val="accent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/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4" name="图片 3" descr="1cdf947033b5a76630f74624166be5f5"/>
          <p:cNvPicPr>
            <a:picLocks noChangeAspect="1"/>
          </p:cNvPicPr>
          <p:nvPr/>
        </p:nvPicPr>
        <p:blipFill>
          <a:blip r:embed="rId3"/>
          <a:srcRect l="7828" r="9248"/>
          <a:stretch>
            <a:fillRect/>
          </a:stretch>
        </p:blipFill>
        <p:spPr>
          <a:xfrm>
            <a:off x="4558030" y="2084705"/>
            <a:ext cx="4498340" cy="3102610"/>
          </a:xfrm>
          <a:prstGeom prst="round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网络盈利模式定位总结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algn="l" defTabSz="913765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1、线下正在进行的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2、资源可支撑的（创新）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4" name="图片 3" descr="889e728d3ae8776ec5a3facd1122b0d7"/>
          <p:cNvPicPr>
            <a:picLocks noChangeAspect="1"/>
          </p:cNvPicPr>
          <p:nvPr/>
        </p:nvPicPr>
        <p:blipFill>
          <a:blip r:embed="rId3"/>
          <a:srcRect l="8763" r="12582"/>
          <a:stretch>
            <a:fillRect/>
          </a:stretch>
        </p:blipFill>
        <p:spPr>
          <a:xfrm>
            <a:off x="5676900" y="1974850"/>
            <a:ext cx="4116070" cy="3406140"/>
          </a:xfrm>
          <a:prstGeom prst="round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网络营销决策的</a:t>
            </a:r>
            <a:r>
              <a:rPr lang="en-US" altLang="zh-CN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大指标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流量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询盘转换率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销售转换率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4" name="图片 3" descr="61436a22359246c9a90c689f249a209c_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245" y="2026920"/>
            <a:ext cx="2058035" cy="1628140"/>
          </a:xfrm>
          <a:prstGeom prst="ellipse">
            <a:avLst/>
          </a:prstGeom>
        </p:spPr>
      </p:pic>
      <p:pic>
        <p:nvPicPr>
          <p:cNvPr id="5" name="图片 4" descr="fc1f4134970a304eb4448edcdbc8a786c9175cb5"/>
          <p:cNvPicPr>
            <a:picLocks noChangeAspect="1"/>
          </p:cNvPicPr>
          <p:nvPr/>
        </p:nvPicPr>
        <p:blipFill>
          <a:blip r:embed="rId4"/>
          <a:srcRect l="13479" r="9773"/>
          <a:stretch>
            <a:fillRect/>
          </a:stretch>
        </p:blipFill>
        <p:spPr>
          <a:xfrm>
            <a:off x="6013450" y="1463040"/>
            <a:ext cx="4305300" cy="3931920"/>
          </a:xfrm>
          <a:prstGeom prst="ellipse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FF0000"/>
                </a:solidFill>
                <a:sym typeface="+mn-ea"/>
              </a:rPr>
              <a:t>先胜而后战</a:t>
            </a:r>
            <a:endParaRPr lang="zh-CN" altLang="en-US" b="1" dirty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FF0000"/>
                </a:solidFill>
                <a:sym typeface="+mn-ea"/>
              </a:rPr>
              <a:t>          </a:t>
            </a:r>
            <a:r>
              <a:rPr lang="en-US" altLang="zh-CN" b="1" dirty="0">
                <a:solidFill>
                  <a:srgbClr val="000000"/>
                </a:solidFill>
                <a:sym typeface="+mn-ea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sym typeface="+mn-ea"/>
              </a:rPr>
              <a:t>、从修炼内功开始</a:t>
            </a:r>
            <a:endParaRPr lang="zh-CN" altLang="en-US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000000"/>
                </a:solidFill>
                <a:sym typeface="+mn-ea"/>
              </a:rPr>
              <a:t>          2</a:t>
            </a:r>
            <a:r>
              <a:rPr lang="zh-CN" altLang="en-US" b="1" dirty="0">
                <a:solidFill>
                  <a:srgbClr val="000000"/>
                </a:solidFill>
                <a:sym typeface="+mn-ea"/>
              </a:rPr>
              <a:t>、修炼内功要测试</a:t>
            </a:r>
            <a:endParaRPr lang="zh-CN" altLang="en-US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b="1" dirty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FF0000"/>
                </a:solidFill>
                <a:sym typeface="+mn-ea"/>
              </a:rPr>
              <a:t>先战而后胜</a:t>
            </a:r>
            <a:endParaRPr lang="zh-CN" altLang="en-US" b="1" dirty="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/>
              <a:t>          </a:t>
            </a:r>
            <a:r>
              <a:rPr lang="en-US" altLang="zh-CN" b="1" dirty="0">
                <a:solidFill>
                  <a:srgbClr val="000000"/>
                </a:solidFill>
                <a:sym typeface="+mn-ea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sym typeface="+mn-ea"/>
              </a:rPr>
              <a:t>、尊重测试数据</a:t>
            </a:r>
            <a:endParaRPr lang="zh-CN" altLang="en-US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000000"/>
                </a:solidFill>
                <a:sym typeface="+mn-ea"/>
              </a:rPr>
              <a:t>          2</a:t>
            </a:r>
            <a:r>
              <a:rPr lang="zh-CN" altLang="en-US" b="1" dirty="0">
                <a:solidFill>
                  <a:srgbClr val="000000"/>
                </a:solidFill>
                <a:sym typeface="+mn-ea"/>
              </a:rPr>
              <a:t>、周期性调整运营重点</a:t>
            </a:r>
            <a:endParaRPr lang="zh-CN" altLang="en-US"/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5" name="图片 4" descr="fc1f4134970a304eb4448edcdbc8a786c9175cb5"/>
          <p:cNvPicPr>
            <a:picLocks noChangeAspect="1"/>
          </p:cNvPicPr>
          <p:nvPr/>
        </p:nvPicPr>
        <p:blipFill>
          <a:blip r:embed="rId3"/>
          <a:srcRect l="13479" r="9773"/>
          <a:stretch>
            <a:fillRect/>
          </a:stretch>
        </p:blipFill>
        <p:spPr>
          <a:xfrm>
            <a:off x="5809615" y="1372870"/>
            <a:ext cx="4305300" cy="3931920"/>
          </a:xfrm>
          <a:prstGeom prst="ellipse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流量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按结果分：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1、产品展示流量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2、销售流量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3、引入数据流量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4、品牌塑造流量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/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4" name="图片 3" descr="u=1313225517,4106480012&amp;fm=26&amp;gp=0"/>
          <p:cNvPicPr>
            <a:picLocks noChangeAspect="1"/>
          </p:cNvPicPr>
          <p:nvPr/>
        </p:nvPicPr>
        <p:blipFill>
          <a:blip r:embed="rId3"/>
          <a:srcRect l="6401" r="24443"/>
          <a:stretch>
            <a:fillRect/>
          </a:stretch>
        </p:blipFill>
        <p:spPr>
          <a:xfrm>
            <a:off x="4868545" y="2418080"/>
            <a:ext cx="3293110" cy="2942590"/>
          </a:xfrm>
          <a:prstGeom prst="ellipse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流量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按入口分: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74" name="文本框 3"/>
          <p:cNvSpPr txBox="1"/>
          <p:nvPr/>
        </p:nvSpPr>
        <p:spPr>
          <a:xfrm>
            <a:off x="1105853" y="2445703"/>
            <a:ext cx="2520950" cy="31330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-228600" algn="l" defTabSz="913765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1、搜索引擎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28600" algn="l" defTabSz="913765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2、电商平台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28600" algn="l" defTabSz="913765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3、行业平台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28600" algn="l" defTabSz="913765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4、信息平台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5" name="文本框 4"/>
          <p:cNvSpPr txBox="1"/>
          <p:nvPr/>
        </p:nvSpPr>
        <p:spPr>
          <a:xfrm>
            <a:off x="5852478" y="2841943"/>
            <a:ext cx="2520950" cy="2340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-228600" algn="l" defTabSz="913765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Tx/>
              <a:buSzTx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8、分销平台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-228600" algn="l" defTabSz="913765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Tx/>
              <a:buSzTx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9、微信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-228600" algn="l" defTabSz="913765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Tx/>
              <a:buSzTx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10、微博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27120" y="2842260"/>
            <a:ext cx="2116455" cy="2340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-228600" algn="l" defTabSz="913765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5、团购网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28600" algn="l" defTabSz="913765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6、返利网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28600" algn="l" defTabSz="913765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7、联盟广告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74685" y="2446020"/>
            <a:ext cx="2540000" cy="3133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-228600" algn="l" defTabSz="913765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11、二维码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-228600" algn="l" defTabSz="913765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12、移动广告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-228600" algn="l" defTabSz="913765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13、传统传媒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-228600" algn="l" defTabSz="913765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14、线下活动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互联网+的宏观环境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71905" y="2093595"/>
            <a:ext cx="4971415" cy="2670810"/>
          </a:xfrm>
        </p:spPr>
        <p:txBody>
          <a:bodyPr/>
          <a:p>
            <a:pPr marL="0" lvl="0" algn="l" defTabSz="913765">
              <a:spcAft>
                <a:spcPts val="0"/>
              </a:spcAft>
              <a:buClrTx/>
              <a:buSzTx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网民基础的庞大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spcAft>
                <a:spcPts val="0"/>
              </a:spcAft>
              <a:buClrTx/>
              <a:buSzTx/>
              <a:buNone/>
            </a:pP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spcAft>
                <a:spcPts val="0"/>
              </a:spcAft>
              <a:buClrTx/>
              <a:buSzTx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网络技术的相对成熟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spcAft>
                <a:spcPts val="0"/>
              </a:spcAft>
              <a:buClrTx/>
              <a:buSzTx/>
              <a:buNone/>
            </a:pP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spcAft>
                <a:spcPts val="0"/>
              </a:spcAft>
              <a:buClrTx/>
              <a:buSzTx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国家战略的支持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algn="l" defTabSz="913765">
              <a:spcAft>
                <a:spcPts val="0"/>
              </a:spcAft>
              <a:buClrTx/>
              <a:buSzTx/>
              <a:buNone/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图片 6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9" name="图片 8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4" name="图片 3" descr="ECD7E5B3B4B25B12FBDB27D784ED60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505" y="1702435"/>
            <a:ext cx="2377440" cy="1498600"/>
          </a:xfrm>
          <a:prstGeom prst="round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文本框 2"/>
          <p:cNvSpPr txBox="1"/>
          <p:nvPr/>
        </p:nvSpPr>
        <p:spPr>
          <a:xfrm>
            <a:off x="876300" y="2056765"/>
            <a:ext cx="5014595" cy="3928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按入口分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、搜索引擎：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、电商平台：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、行业平台：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展示、服务搜索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、信息平台：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展示、服务搜索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、团购网：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、返利网：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、联盟广告：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展示、品牌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699" name="文本框 3"/>
          <p:cNvSpPr txBox="1"/>
          <p:nvPr/>
        </p:nvSpPr>
        <p:spPr>
          <a:xfrm>
            <a:off x="6122035" y="2212975"/>
            <a:ext cx="5081905" cy="3928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按入口分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、分销平台：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销售、数据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、微信：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、微博：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、二维码：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、移动广告：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展示、销售、数据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、传统传媒：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、线下活动：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询盘转换率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1、流量对应的表现是否具有营销性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2、内容价值塑造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4" name="图片 3" descr="8601a18b87d6277fd96bc21d22381f30e924fc9e"/>
          <p:cNvPicPr>
            <a:picLocks noChangeAspect="1"/>
          </p:cNvPicPr>
          <p:nvPr/>
        </p:nvPicPr>
        <p:blipFill>
          <a:blip r:embed="rId3"/>
          <a:srcRect l="12248" r="10563"/>
          <a:stretch>
            <a:fillRect/>
          </a:stretch>
        </p:blipFill>
        <p:spPr>
          <a:xfrm>
            <a:off x="8004810" y="1364615"/>
            <a:ext cx="2758440" cy="2504440"/>
          </a:xfrm>
          <a:prstGeom prst="round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询盘转换率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1960" y="1797050"/>
            <a:ext cx="9010650" cy="4954905"/>
          </a:xfrm>
        </p:spPr>
        <p:txBody>
          <a:bodyPr>
            <a:normAutofit fontScale="80000"/>
          </a:bodyPr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1、搜索引擎：展示——营销型网站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2、电商平台：销售——产品页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3、行业平台：展示、服务搜索——信息页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4、信息平台：展示、服务搜索——信息页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5、团购网：销售——产品页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6、返利网：销售——产品页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7、联盟广告：展示、品牌——营销型网站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6300" y="1852295"/>
            <a:ext cx="10440035" cy="4631055"/>
          </a:xfrm>
        </p:spPr>
        <p:txBody>
          <a:bodyPr>
            <a:normAutofit fontScale="80000"/>
          </a:bodyPr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8、分销平台：销售、数据——分销系统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9、微信：数据——公众平台、手机方便浏览的营销型网站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10、微博：数据——手机方便浏览的营销型网站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11、二维码：数据——APP、公众平台、手机方便浏览的营销型网站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12、移动广告：数据——APP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13、传统传媒：数据——营销型网站、APP、微信、微博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14、线下活动：数据——营销型网站、APP、微信、微博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销售转换率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en-US" altLang="zh-CN" b="1" dirty="0">
                <a:cs typeface="微软雅黑" panose="020B0503020204020204" pitchFamily="34" charset="-122"/>
                <a:sym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pitchFamily="34" charset="-122"/>
                <a:sym typeface="宋体" panose="02010600030101010101" pitchFamily="2" charset="-122"/>
              </a:rPr>
              <a:t>、销售流程是否规范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pitchFamily="34" charset="-122"/>
                <a:sym typeface="宋体" panose="02010600030101010101" pitchFamily="2" charset="-122"/>
              </a:rPr>
              <a:t>2、产品是否具备竞争力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pitchFamily="34" charset="-122"/>
                <a:sym typeface="宋体" panose="02010600030101010101" pitchFamily="2" charset="-122"/>
              </a:rPr>
              <a:t>3、品牌是否具有说服力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微软雅黑" panose="020B0503020204020204" pitchFamily="34" charset="-122"/>
                <a:sym typeface="宋体" panose="02010600030101010101" pitchFamily="2" charset="-122"/>
              </a:rPr>
              <a:t>4、服务流程是否规范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微软雅黑" panose="020B0503020204020204" pitchFamily="34" charset="-122"/>
            </a:endParaRPr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4" name="图片 3" descr="201511201117494217"/>
          <p:cNvPicPr>
            <a:picLocks noChangeAspect="1"/>
          </p:cNvPicPr>
          <p:nvPr/>
        </p:nvPicPr>
        <p:blipFill>
          <a:blip r:embed="rId3"/>
          <a:srcRect t="25402"/>
          <a:stretch>
            <a:fillRect/>
          </a:stretch>
        </p:blipFill>
        <p:spPr>
          <a:xfrm>
            <a:off x="4960620" y="2352675"/>
            <a:ext cx="3740785" cy="2657475"/>
          </a:xfrm>
          <a:prstGeom prst="round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互联网</a:t>
            </a:r>
            <a:r>
              <a:rPr lang="en-US" altLang="zh-CN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+</a:t>
            </a:r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的实现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en-US" altLang="zh-CN" b="1" dirty="0">
                <a:cs typeface="微软雅黑" panose="020B0503020204020204" pitchFamily="34" charset="-122"/>
                <a:sym typeface="+mn-ea"/>
              </a:rPr>
              <a:t>思维创新</a:t>
            </a:r>
            <a:endParaRPr lang="en-US" altLang="zh-CN" b="1" noProof="1" dirty="0">
              <a:cs typeface="微软雅黑" panose="020B0503020204020204" pitchFamily="34" charset="-122"/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en-US" altLang="zh-CN" b="1" dirty="0">
                <a:cs typeface="微软雅黑" panose="020B0503020204020204" pitchFamily="34" charset="-122"/>
                <a:sym typeface="+mn-ea"/>
              </a:rPr>
              <a:t>商业模式创新</a:t>
            </a:r>
            <a:endParaRPr lang="en-US" altLang="zh-CN" b="1" noProof="1" dirty="0">
              <a:cs typeface="微软雅黑" panose="020B0503020204020204" pitchFamily="34" charset="-122"/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en-US" altLang="zh-CN" b="1" dirty="0">
                <a:cs typeface="微软雅黑" panose="020B0503020204020204" pitchFamily="34" charset="-122"/>
                <a:sym typeface="+mn-ea"/>
              </a:rPr>
              <a:t>工具创新</a:t>
            </a:r>
            <a:endParaRPr lang="en-US" altLang="zh-CN" b="1" noProof="1" dirty="0">
              <a:cs typeface="微软雅黑" panose="020B0503020204020204" pitchFamily="34" charset="-122"/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en-US" altLang="zh-CN" b="1" dirty="0">
                <a:cs typeface="微软雅黑" panose="020B0503020204020204" pitchFamily="34" charset="-122"/>
                <a:sym typeface="+mn-ea"/>
              </a:rPr>
              <a:t>产品创新</a:t>
            </a:r>
            <a:endParaRPr lang="en-US" altLang="zh-CN" b="1" dirty="0">
              <a:cs typeface="微软雅黑" panose="020B0503020204020204" pitchFamily="34" charset="-122"/>
            </a:endParaRPr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5" name="图片 4" descr="20171122103840_46637"/>
          <p:cNvPicPr>
            <a:picLocks noChangeAspect="1"/>
          </p:cNvPicPr>
          <p:nvPr/>
        </p:nvPicPr>
        <p:blipFill>
          <a:blip r:embed="rId3"/>
          <a:srcRect l="1627" r="5104"/>
          <a:stretch>
            <a:fillRect/>
          </a:stretch>
        </p:blipFill>
        <p:spPr>
          <a:xfrm>
            <a:off x="4086860" y="2028190"/>
            <a:ext cx="4549140" cy="2800985"/>
          </a:xfrm>
          <a:prstGeom prst="ellipse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互联网思维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26235" y="1922780"/>
            <a:ext cx="3439160" cy="4319905"/>
          </a:xfrm>
        </p:spPr>
        <p:txBody>
          <a:bodyPr>
            <a:normAutofit/>
          </a:bodyPr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en-US" altLang="zh-CN" b="1" dirty="0">
                <a:cs typeface="微软雅黑" panose="020B0503020204020204" pitchFamily="34" charset="-122"/>
                <a:sym typeface="+mn-ea"/>
              </a:rPr>
              <a:t>用户思维；</a:t>
            </a:r>
            <a:endParaRPr lang="en-US" altLang="zh-CN" b="1" noProof="1" dirty="0">
              <a:cs typeface="微软雅黑" panose="020B0503020204020204" pitchFamily="34" charset="-122"/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en-US" altLang="zh-CN" b="1" dirty="0">
                <a:cs typeface="微软雅黑" panose="020B0503020204020204" pitchFamily="34" charset="-122"/>
                <a:sym typeface="+mn-ea"/>
              </a:rPr>
              <a:t>简约思维；</a:t>
            </a:r>
            <a:endParaRPr lang="en-US" altLang="zh-CN" b="1" noProof="1" dirty="0">
              <a:cs typeface="微软雅黑" panose="020B0503020204020204" pitchFamily="34" charset="-122"/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en-US" altLang="zh-CN" b="1" dirty="0">
                <a:cs typeface="微软雅黑" panose="020B0503020204020204" pitchFamily="34" charset="-122"/>
                <a:sym typeface="+mn-ea"/>
              </a:rPr>
              <a:t>极致思维；</a:t>
            </a:r>
            <a:endParaRPr lang="en-US" altLang="zh-CN" b="1" noProof="1" dirty="0">
              <a:cs typeface="微软雅黑" panose="020B0503020204020204" pitchFamily="34" charset="-122"/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en-US" altLang="zh-CN" b="1" dirty="0">
                <a:cs typeface="微软雅黑" panose="020B0503020204020204" pitchFamily="34" charset="-122"/>
                <a:sym typeface="+mn-ea"/>
              </a:rPr>
              <a:t>流量思维；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826000" y="1922780"/>
            <a:ext cx="2540000" cy="31330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p>
            <a:pPr lvl="0" indent="-228600" algn="l" defTabSz="913765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社会化思维；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-228600" algn="l" defTabSz="913765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大数据思维；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-228600" algn="l" defTabSz="913765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平台思维；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-228600" algn="l" defTabSz="913765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跨界思维。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3-150310143351B5"/>
          <p:cNvPicPr>
            <a:picLocks noChangeAspect="1"/>
          </p:cNvPicPr>
          <p:nvPr/>
        </p:nvPicPr>
        <p:blipFill>
          <a:blip r:embed="rId1"/>
          <a:srcRect l="-2811" r="6729" b="18199"/>
          <a:stretch>
            <a:fillRect/>
          </a:stretch>
        </p:blipFill>
        <p:spPr>
          <a:xfrm>
            <a:off x="7062470" y="633095"/>
            <a:ext cx="4253865" cy="2214880"/>
          </a:xfrm>
          <a:prstGeom prst="roundRect">
            <a:avLst/>
          </a:prstGeom>
        </p:spPr>
      </p:pic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商业模式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l">
              <a:lnSpc>
                <a:spcPct val="190000"/>
              </a:lnSpc>
            </a:pPr>
            <a:r>
              <a:rPr lang="zh-CN" altLang="en-US" b="1" dirty="0">
                <a:solidFill>
                  <a:srgbClr val="FF0000"/>
                </a:solidFill>
                <a:sym typeface="+mn-ea"/>
              </a:rPr>
              <a:t>灯往左打，车往右开</a:t>
            </a:r>
            <a:endParaRPr lang="zh-CN" altLang="en-US" b="1" noProof="1" dirty="0">
              <a:solidFill>
                <a:srgbClr val="FF0000"/>
              </a:solidFill>
            </a:endParaRPr>
          </a:p>
          <a:p>
            <a:pPr algn="l">
              <a:lnSpc>
                <a:spcPct val="190000"/>
              </a:lnSpc>
            </a:pPr>
            <a:r>
              <a:rPr lang="zh-CN" altLang="en-US" b="1" dirty="0">
                <a:solidFill>
                  <a:srgbClr val="FF0000"/>
                </a:solidFill>
                <a:sym typeface="+mn-ea"/>
              </a:rPr>
              <a:t>打造产业生态圈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4" name="图片 3" descr="104002qqfpkx1dpwvzqjoq"/>
          <p:cNvPicPr>
            <a:picLocks noChangeAspect="1"/>
          </p:cNvPicPr>
          <p:nvPr/>
        </p:nvPicPr>
        <p:blipFill>
          <a:blip r:embed="rId3"/>
          <a:srcRect l="3485" t="13081" r="3706" b="4682"/>
          <a:stretch>
            <a:fillRect/>
          </a:stretch>
        </p:blipFill>
        <p:spPr>
          <a:xfrm>
            <a:off x="4025900" y="1852295"/>
            <a:ext cx="6700520" cy="3418840"/>
          </a:xfrm>
          <a:prstGeom prst="round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商业模式</a:t>
            </a: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739900" y="2041525"/>
            <a:ext cx="6708775" cy="3725545"/>
            <a:chOff x="2740" y="4073"/>
            <a:chExt cx="10565" cy="5867"/>
          </a:xfrm>
        </p:grpSpPr>
        <p:sp>
          <p:nvSpPr>
            <p:cNvPr id="15" name="左中括号 14"/>
            <p:cNvSpPr/>
            <p:nvPr/>
          </p:nvSpPr>
          <p:spPr>
            <a:xfrm>
              <a:off x="10925" y="4280"/>
              <a:ext cx="145" cy="5660"/>
            </a:xfrm>
            <a:prstGeom prst="leftBracket">
              <a:avLst>
                <a:gd name="adj" fmla="val 325106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1408" y="4073"/>
              <a:ext cx="1897" cy="1510"/>
            </a:xfrm>
            <a:prstGeom prst="ellipse">
              <a:avLst/>
            </a:prstGeom>
            <a:solidFill>
              <a:schemeClr val="bg2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1410" y="6248"/>
              <a:ext cx="1895" cy="1510"/>
            </a:xfrm>
            <a:prstGeom prst="ellipse">
              <a:avLst/>
            </a:prstGeom>
            <a:solidFill>
              <a:schemeClr val="bg2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商家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1410" y="8433"/>
              <a:ext cx="1895" cy="1507"/>
            </a:xfrm>
            <a:prstGeom prst="ellipse">
              <a:avLst/>
            </a:prstGeom>
            <a:solidFill>
              <a:schemeClr val="bg2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渠道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正圆 60"/>
            <p:cNvSpPr/>
            <p:nvPr/>
          </p:nvSpPr>
          <p:spPr>
            <a:xfrm>
              <a:off x="2740" y="5765"/>
              <a:ext cx="2005" cy="1975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charset="12"/>
                </a:rPr>
                <a:t>产品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charset="1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446" y="4910"/>
              <a:ext cx="314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2400" b="1" noProof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互联网思维</a:t>
              </a:r>
              <a:endParaRPr lang="en-US" altLang="zh-CN" sz="2400" b="1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1" name="圆角箭头1 240"/>
            <p:cNvSpPr/>
            <p:nvPr/>
          </p:nvSpPr>
          <p:spPr>
            <a:xfrm>
              <a:off x="4877" y="6490"/>
              <a:ext cx="1120" cy="250"/>
            </a:xfrm>
            <a:custGeom>
              <a:avLst/>
              <a:gdLst/>
              <a:ahLst/>
              <a:cxnLst>
                <a:cxn ang="0">
                  <a:pos x="1189393" y="0"/>
                </a:cxn>
                <a:cxn ang="0">
                  <a:pos x="1304088" y="47504"/>
                </a:cxn>
                <a:cxn ang="0">
                  <a:pos x="1854357" y="597734"/>
                </a:cxn>
                <a:cxn ang="0">
                  <a:pos x="1875643" y="623428"/>
                </a:cxn>
                <a:cxn ang="0">
                  <a:pos x="1878234" y="628101"/>
                </a:cxn>
                <a:cxn ang="0">
                  <a:pos x="1888581" y="647377"/>
                </a:cxn>
                <a:cxn ang="0">
                  <a:pos x="1905000" y="730001"/>
                </a:cxn>
                <a:cxn ang="0">
                  <a:pos x="1888581" y="812625"/>
                </a:cxn>
                <a:cxn ang="0">
                  <a:pos x="1882305" y="827206"/>
                </a:cxn>
                <a:cxn ang="0">
                  <a:pos x="1873953" y="837824"/>
                </a:cxn>
                <a:cxn ang="0">
                  <a:pos x="1849861" y="862766"/>
                </a:cxn>
                <a:cxn ang="0">
                  <a:pos x="1299591" y="1412995"/>
                </a:cxn>
                <a:cxn ang="0">
                  <a:pos x="1070202" y="1412995"/>
                </a:cxn>
                <a:cxn ang="0">
                  <a:pos x="1070202" y="1183623"/>
                </a:cxn>
                <a:cxn ang="0">
                  <a:pos x="1358096" y="895749"/>
                </a:cxn>
                <a:cxn ang="0">
                  <a:pos x="162203" y="895749"/>
                </a:cxn>
                <a:cxn ang="0">
                  <a:pos x="0" y="733558"/>
                </a:cxn>
                <a:cxn ang="0">
                  <a:pos x="162203" y="571367"/>
                </a:cxn>
                <a:cxn ang="0">
                  <a:pos x="1369209" y="571367"/>
                </a:cxn>
                <a:cxn ang="0">
                  <a:pos x="1074698" y="276877"/>
                </a:cxn>
                <a:cxn ang="0">
                  <a:pos x="1074698" y="47504"/>
                </a:cxn>
                <a:cxn ang="0">
                  <a:pos x="1189393" y="0"/>
                </a:cxn>
              </a:cxnLst>
              <a:pathLst>
                <a:path w="7544313" h="5784389">
                  <a:moveTo>
                    <a:pt x="4710315" y="0"/>
                  </a:moveTo>
                  <a:cubicBezTo>
                    <a:pt x="4874713" y="0"/>
                    <a:pt x="5039107" y="62713"/>
                    <a:pt x="5164538" y="188144"/>
                  </a:cubicBezTo>
                  <a:lnTo>
                    <a:pt x="7343753" y="2367358"/>
                  </a:lnTo>
                  <a:cubicBezTo>
                    <a:pt x="7375110" y="2398716"/>
                    <a:pt x="7403341" y="2432905"/>
                    <a:pt x="7428050" y="2469120"/>
                  </a:cubicBezTo>
                  <a:lnTo>
                    <a:pt x="7438311" y="2487626"/>
                  </a:lnTo>
                  <a:lnTo>
                    <a:pt x="7479289" y="2563973"/>
                  </a:lnTo>
                  <a:cubicBezTo>
                    <a:pt x="7520342" y="2657385"/>
                    <a:pt x="7544313" y="2769994"/>
                    <a:pt x="7544313" y="2891210"/>
                  </a:cubicBezTo>
                  <a:cubicBezTo>
                    <a:pt x="7544313" y="3012426"/>
                    <a:pt x="7520342" y="3125035"/>
                    <a:pt x="7479289" y="3218447"/>
                  </a:cubicBezTo>
                  <a:lnTo>
                    <a:pt x="7454433" y="3276193"/>
                  </a:lnTo>
                  <a:lnTo>
                    <a:pt x="7421357" y="3318247"/>
                  </a:lnTo>
                  <a:cubicBezTo>
                    <a:pt x="7391886" y="3351882"/>
                    <a:pt x="7357304" y="3385674"/>
                    <a:pt x="7325947" y="3417030"/>
                  </a:cubicBezTo>
                  <a:lnTo>
                    <a:pt x="5146732" y="5596244"/>
                  </a:lnTo>
                  <a:cubicBezTo>
                    <a:pt x="4895873" y="5847104"/>
                    <a:pt x="4489147" y="5847104"/>
                    <a:pt x="4238287" y="5596244"/>
                  </a:cubicBezTo>
                  <a:cubicBezTo>
                    <a:pt x="3987430" y="5345384"/>
                    <a:pt x="3987430" y="4938661"/>
                    <a:pt x="4238287" y="4687801"/>
                  </a:cubicBezTo>
                  <a:lnTo>
                    <a:pt x="5378425" y="3547663"/>
                  </a:lnTo>
                  <a:lnTo>
                    <a:pt x="642367" y="3547663"/>
                  </a:lnTo>
                  <a:cubicBezTo>
                    <a:pt x="287598" y="3547663"/>
                    <a:pt x="0" y="3260065"/>
                    <a:pt x="0" y="2905296"/>
                  </a:cubicBezTo>
                  <a:cubicBezTo>
                    <a:pt x="0" y="2550527"/>
                    <a:pt x="287598" y="2262930"/>
                    <a:pt x="642367" y="2262930"/>
                  </a:cubicBezTo>
                  <a:lnTo>
                    <a:pt x="5422435" y="2262930"/>
                  </a:lnTo>
                  <a:lnTo>
                    <a:pt x="4256093" y="1096587"/>
                  </a:lnTo>
                  <a:cubicBezTo>
                    <a:pt x="4005235" y="845727"/>
                    <a:pt x="4005235" y="439004"/>
                    <a:pt x="4256093" y="188144"/>
                  </a:cubicBezTo>
                  <a:cubicBezTo>
                    <a:pt x="4381524" y="62713"/>
                    <a:pt x="4545918" y="0"/>
                    <a:pt x="4710315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  <p:txBody>
            <a:bodyPr/>
            <a:p>
              <a:endParaRPr lang="zh-CN" altLang="en-US"/>
            </a:p>
          </p:txBody>
        </p:sp>
        <p:sp>
          <p:nvSpPr>
            <p:cNvPr id="22" name="左中括号 21"/>
            <p:cNvSpPr/>
            <p:nvPr/>
          </p:nvSpPr>
          <p:spPr>
            <a:xfrm>
              <a:off x="5997" y="4555"/>
              <a:ext cx="120" cy="4165"/>
            </a:xfrm>
            <a:prstGeom prst="leftBracket">
              <a:avLst>
                <a:gd name="adj" fmla="val 289075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495" y="5765"/>
              <a:ext cx="241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p>
              <a:pPr algn="l"/>
              <a:r>
                <a:rPr lang="zh-CN" altLang="en-US" sz="2400" b="1" noProof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跨界思维</a:t>
              </a:r>
              <a:endParaRPr lang="zh-CN" altLang="en-US" sz="2400" b="1" noProof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487" y="6810"/>
              <a:ext cx="241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p>
              <a:r>
                <a:rPr lang="zh-CN" altLang="en-US" sz="2400" b="1" noProof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平台思维</a:t>
              </a:r>
              <a:endParaRPr lang="en-US" altLang="zh-CN" sz="2400" b="1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447" y="7893"/>
              <a:ext cx="241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p>
              <a:r>
                <a:rPr lang="zh-CN" altLang="en-US" sz="2400" b="1" noProof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金融思维</a:t>
              </a:r>
              <a:endParaRPr lang="en-US" altLang="zh-CN" sz="2400" b="1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6" name="左中括号 25"/>
            <p:cNvSpPr/>
            <p:nvPr/>
          </p:nvSpPr>
          <p:spPr>
            <a:xfrm flipH="1">
              <a:off x="9498" y="4555"/>
              <a:ext cx="120" cy="4163"/>
            </a:xfrm>
            <a:prstGeom prst="leftBracket">
              <a:avLst>
                <a:gd name="adj" fmla="val 288901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圆角箭头1 240"/>
            <p:cNvSpPr/>
            <p:nvPr/>
          </p:nvSpPr>
          <p:spPr>
            <a:xfrm>
              <a:off x="9568" y="6560"/>
              <a:ext cx="1117" cy="250"/>
            </a:xfrm>
            <a:custGeom>
              <a:avLst/>
              <a:gdLst/>
              <a:ahLst/>
              <a:cxnLst>
                <a:cxn ang="0">
                  <a:pos x="1189393" y="0"/>
                </a:cxn>
                <a:cxn ang="0">
                  <a:pos x="1304088" y="47504"/>
                </a:cxn>
                <a:cxn ang="0">
                  <a:pos x="1854357" y="597734"/>
                </a:cxn>
                <a:cxn ang="0">
                  <a:pos x="1875643" y="623428"/>
                </a:cxn>
                <a:cxn ang="0">
                  <a:pos x="1878234" y="628101"/>
                </a:cxn>
                <a:cxn ang="0">
                  <a:pos x="1888581" y="647377"/>
                </a:cxn>
                <a:cxn ang="0">
                  <a:pos x="1905000" y="730001"/>
                </a:cxn>
                <a:cxn ang="0">
                  <a:pos x="1888581" y="812625"/>
                </a:cxn>
                <a:cxn ang="0">
                  <a:pos x="1882305" y="827206"/>
                </a:cxn>
                <a:cxn ang="0">
                  <a:pos x="1873953" y="837824"/>
                </a:cxn>
                <a:cxn ang="0">
                  <a:pos x="1849861" y="862766"/>
                </a:cxn>
                <a:cxn ang="0">
                  <a:pos x="1299591" y="1412995"/>
                </a:cxn>
                <a:cxn ang="0">
                  <a:pos x="1070202" y="1412995"/>
                </a:cxn>
                <a:cxn ang="0">
                  <a:pos x="1070202" y="1183623"/>
                </a:cxn>
                <a:cxn ang="0">
                  <a:pos x="1358096" y="895749"/>
                </a:cxn>
                <a:cxn ang="0">
                  <a:pos x="162203" y="895749"/>
                </a:cxn>
                <a:cxn ang="0">
                  <a:pos x="0" y="733558"/>
                </a:cxn>
                <a:cxn ang="0">
                  <a:pos x="162203" y="571367"/>
                </a:cxn>
                <a:cxn ang="0">
                  <a:pos x="1369209" y="571367"/>
                </a:cxn>
                <a:cxn ang="0">
                  <a:pos x="1074698" y="276877"/>
                </a:cxn>
                <a:cxn ang="0">
                  <a:pos x="1074698" y="47504"/>
                </a:cxn>
                <a:cxn ang="0">
                  <a:pos x="1189393" y="0"/>
                </a:cxn>
              </a:cxnLst>
              <a:pathLst>
                <a:path w="7544313" h="5784389">
                  <a:moveTo>
                    <a:pt x="4710315" y="0"/>
                  </a:moveTo>
                  <a:cubicBezTo>
                    <a:pt x="4874713" y="0"/>
                    <a:pt x="5039107" y="62713"/>
                    <a:pt x="5164538" y="188144"/>
                  </a:cubicBezTo>
                  <a:lnTo>
                    <a:pt x="7343753" y="2367358"/>
                  </a:lnTo>
                  <a:cubicBezTo>
                    <a:pt x="7375110" y="2398716"/>
                    <a:pt x="7403341" y="2432905"/>
                    <a:pt x="7428050" y="2469120"/>
                  </a:cubicBezTo>
                  <a:lnTo>
                    <a:pt x="7438311" y="2487626"/>
                  </a:lnTo>
                  <a:lnTo>
                    <a:pt x="7479289" y="2563973"/>
                  </a:lnTo>
                  <a:cubicBezTo>
                    <a:pt x="7520342" y="2657385"/>
                    <a:pt x="7544313" y="2769994"/>
                    <a:pt x="7544313" y="2891210"/>
                  </a:cubicBezTo>
                  <a:cubicBezTo>
                    <a:pt x="7544313" y="3012426"/>
                    <a:pt x="7520342" y="3125035"/>
                    <a:pt x="7479289" y="3218447"/>
                  </a:cubicBezTo>
                  <a:lnTo>
                    <a:pt x="7454433" y="3276193"/>
                  </a:lnTo>
                  <a:lnTo>
                    <a:pt x="7421357" y="3318247"/>
                  </a:lnTo>
                  <a:cubicBezTo>
                    <a:pt x="7391886" y="3351882"/>
                    <a:pt x="7357304" y="3385674"/>
                    <a:pt x="7325947" y="3417030"/>
                  </a:cubicBezTo>
                  <a:lnTo>
                    <a:pt x="5146732" y="5596244"/>
                  </a:lnTo>
                  <a:cubicBezTo>
                    <a:pt x="4895873" y="5847104"/>
                    <a:pt x="4489147" y="5847104"/>
                    <a:pt x="4238287" y="5596244"/>
                  </a:cubicBezTo>
                  <a:cubicBezTo>
                    <a:pt x="3987430" y="5345384"/>
                    <a:pt x="3987430" y="4938661"/>
                    <a:pt x="4238287" y="4687801"/>
                  </a:cubicBezTo>
                  <a:lnTo>
                    <a:pt x="5378425" y="3547663"/>
                  </a:lnTo>
                  <a:lnTo>
                    <a:pt x="642367" y="3547663"/>
                  </a:lnTo>
                  <a:cubicBezTo>
                    <a:pt x="287598" y="3547663"/>
                    <a:pt x="0" y="3260065"/>
                    <a:pt x="0" y="2905296"/>
                  </a:cubicBezTo>
                  <a:cubicBezTo>
                    <a:pt x="0" y="2550527"/>
                    <a:pt x="287598" y="2262930"/>
                    <a:pt x="642367" y="2262930"/>
                  </a:cubicBezTo>
                  <a:lnTo>
                    <a:pt x="5422435" y="2262930"/>
                  </a:lnTo>
                  <a:lnTo>
                    <a:pt x="4256093" y="1096587"/>
                  </a:lnTo>
                  <a:cubicBezTo>
                    <a:pt x="4005235" y="845727"/>
                    <a:pt x="4005235" y="439004"/>
                    <a:pt x="4256093" y="188144"/>
                  </a:cubicBezTo>
                  <a:cubicBezTo>
                    <a:pt x="4381524" y="62713"/>
                    <a:pt x="4545918" y="0"/>
                    <a:pt x="4710315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  <p:txBody>
            <a:bodyPr/>
            <a:p>
              <a:endParaRPr lang="zh-CN" altLang="en-US"/>
            </a:p>
          </p:txBody>
        </p:sp>
      </p:grpSp>
      <p:pic>
        <p:nvPicPr>
          <p:cNvPr id="42" name="图片 41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43" name="图片 42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440940" y="1842135"/>
            <a:ext cx="5547995" cy="4023995"/>
            <a:chOff x="2980" y="4080"/>
            <a:chExt cx="7137" cy="5158"/>
          </a:xfrm>
        </p:grpSpPr>
        <p:sp>
          <p:nvSpPr>
            <p:cNvPr id="9" name="矩形 8"/>
            <p:cNvSpPr/>
            <p:nvPr/>
          </p:nvSpPr>
          <p:spPr>
            <a:xfrm>
              <a:off x="7433" y="4080"/>
              <a:ext cx="2685" cy="635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用户对象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433" y="5163"/>
              <a:ext cx="2685" cy="682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用户价值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435" y="6380"/>
              <a:ext cx="2683" cy="685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用户模式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435" y="7540"/>
              <a:ext cx="2683" cy="648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会员模式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435" y="8570"/>
              <a:ext cx="2683" cy="668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用户推广模式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正圆 60"/>
            <p:cNvSpPr/>
            <p:nvPr/>
          </p:nvSpPr>
          <p:spPr>
            <a:xfrm>
              <a:off x="2980" y="4270"/>
              <a:ext cx="1585" cy="1575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charset="12"/>
                </a:rPr>
                <a:t>产品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charset="1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655" y="5640"/>
              <a:ext cx="1873" cy="1900"/>
            </a:xfrm>
            <a:prstGeom prst="ellipse">
              <a:avLst/>
            </a:prstGeom>
            <a:solidFill>
              <a:schemeClr val="bg2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左中括号 15"/>
            <p:cNvSpPr/>
            <p:nvPr/>
          </p:nvSpPr>
          <p:spPr>
            <a:xfrm>
              <a:off x="7100" y="4080"/>
              <a:ext cx="120" cy="5158"/>
            </a:xfrm>
            <a:prstGeom prst="leftBracket">
              <a:avLst>
                <a:gd name="adj" fmla="val 357960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7" name="图片 16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18" name="图片 17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一个残酷的事实 :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14830" y="2032635"/>
            <a:ext cx="4777740" cy="3438525"/>
          </a:xfrm>
        </p:spPr>
        <p:txBody>
          <a:bodyPr/>
          <a:p>
            <a:pPr algn="ctr">
              <a:lnSpc>
                <a:spcPct val="17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sym typeface="+mn-ea"/>
              </a:rPr>
              <a:t>9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0%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企业开展网络营销</a:t>
            </a:r>
            <a:endParaRPr lang="zh-CN" altLang="en-US" b="1" dirty="0">
              <a:solidFill>
                <a:srgbClr val="00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70000"/>
              </a:lnSpc>
              <a:buNone/>
            </a:pPr>
            <a:r>
              <a:rPr lang="zh-CN" altLang="en-US" b="1" dirty="0">
                <a:solidFill>
                  <a:srgbClr val="003300"/>
                </a:solidFill>
                <a:sym typeface="+mn-ea"/>
              </a:rPr>
              <a:t>     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都没有赚到钱！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7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sym typeface="+mn-ea"/>
              </a:rPr>
              <a:t>为 什 么 ？</a:t>
            </a:r>
            <a:endParaRPr lang="zh-CN" altLang="en-US"/>
          </a:p>
        </p:txBody>
      </p:sp>
      <p:pic>
        <p:nvPicPr>
          <p:cNvPr id="4" name="图片 3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5" name="图片 4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6" name="图片 5" descr="a8014c086e061d955ae4c41571f40ad162d9ca79"/>
          <p:cNvPicPr>
            <a:picLocks noChangeAspect="1"/>
          </p:cNvPicPr>
          <p:nvPr/>
        </p:nvPicPr>
        <p:blipFill>
          <a:blip r:embed="rId3"/>
          <a:srcRect l="15613" t="15279" r="16068" b="15727"/>
          <a:stretch>
            <a:fillRect/>
          </a:stretch>
        </p:blipFill>
        <p:spPr>
          <a:xfrm>
            <a:off x="8435975" y="1262380"/>
            <a:ext cx="1898015" cy="1917700"/>
          </a:xfrm>
          <a:prstGeom prst="ellipse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250950" y="2370455"/>
            <a:ext cx="6706870" cy="3900170"/>
            <a:chOff x="1970" y="3733"/>
            <a:chExt cx="10562" cy="6142"/>
          </a:xfrm>
        </p:grpSpPr>
        <p:sp>
          <p:nvSpPr>
            <p:cNvPr id="13314" name="正圆 60"/>
            <p:cNvSpPr/>
            <p:nvPr/>
          </p:nvSpPr>
          <p:spPr>
            <a:xfrm>
              <a:off x="2153" y="3973"/>
              <a:ext cx="1585" cy="1575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charset="12"/>
                </a:rPr>
                <a:t>产品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charset="12"/>
              </a:endParaRPr>
            </a:p>
          </p:txBody>
        </p:sp>
        <p:sp>
          <p:nvSpPr>
            <p:cNvPr id="13315" name="椭圆 13314"/>
            <p:cNvSpPr/>
            <p:nvPr/>
          </p:nvSpPr>
          <p:spPr>
            <a:xfrm>
              <a:off x="1970" y="6085"/>
              <a:ext cx="1935" cy="1593"/>
            </a:xfrm>
            <a:prstGeom prst="ellipse">
              <a:avLst/>
            </a:prstGeom>
            <a:solidFill>
              <a:schemeClr val="bg2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商家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16" name="左中括号 13315"/>
            <p:cNvSpPr/>
            <p:nvPr/>
          </p:nvSpPr>
          <p:spPr>
            <a:xfrm>
              <a:off x="4023" y="3975"/>
              <a:ext cx="120" cy="5525"/>
            </a:xfrm>
            <a:prstGeom prst="leftBracket">
              <a:avLst>
                <a:gd name="adj" fmla="val 383467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  <p:txBody>
            <a:bodyPr anchor="t"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17" name="矩形 13316"/>
            <p:cNvSpPr/>
            <p:nvPr/>
          </p:nvSpPr>
          <p:spPr>
            <a:xfrm>
              <a:off x="4243" y="4518"/>
              <a:ext cx="2772" cy="567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商家对象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18" name="矩形 13317"/>
            <p:cNvSpPr/>
            <p:nvPr/>
          </p:nvSpPr>
          <p:spPr>
            <a:xfrm>
              <a:off x="4243" y="6283"/>
              <a:ext cx="2772" cy="567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商家价值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19" name="矩形 13318"/>
            <p:cNvSpPr/>
            <p:nvPr/>
          </p:nvSpPr>
          <p:spPr>
            <a:xfrm>
              <a:off x="4260" y="8385"/>
              <a:ext cx="2773" cy="57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商家模式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20" name="左中括号 13319"/>
            <p:cNvSpPr/>
            <p:nvPr/>
          </p:nvSpPr>
          <p:spPr>
            <a:xfrm>
              <a:off x="7203" y="3868"/>
              <a:ext cx="120" cy="1692"/>
            </a:xfrm>
            <a:prstGeom prst="leftBracket">
              <a:avLst>
                <a:gd name="adj" fmla="val 117469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  <p:txBody>
            <a:bodyPr anchor="t"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21" name="矩形 13320"/>
            <p:cNvSpPr/>
            <p:nvPr/>
          </p:nvSpPr>
          <p:spPr>
            <a:xfrm>
              <a:off x="7525" y="3733"/>
              <a:ext cx="2283" cy="587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对象1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3322" name="矩形 13321"/>
            <p:cNvSpPr/>
            <p:nvPr/>
          </p:nvSpPr>
          <p:spPr>
            <a:xfrm>
              <a:off x="7525" y="4415"/>
              <a:ext cx="2283" cy="59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对象2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3323" name="矩形 13322"/>
            <p:cNvSpPr/>
            <p:nvPr/>
          </p:nvSpPr>
          <p:spPr>
            <a:xfrm>
              <a:off x="7525" y="5110"/>
              <a:ext cx="2283" cy="593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对象N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3324" name="左中括号 13323"/>
            <p:cNvSpPr/>
            <p:nvPr/>
          </p:nvSpPr>
          <p:spPr>
            <a:xfrm>
              <a:off x="7203" y="5908"/>
              <a:ext cx="120" cy="1770"/>
            </a:xfrm>
            <a:prstGeom prst="leftBracket">
              <a:avLst>
                <a:gd name="adj" fmla="val 122848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  <p:txBody>
            <a:bodyPr anchor="t"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25" name="矩形 13324"/>
            <p:cNvSpPr/>
            <p:nvPr/>
          </p:nvSpPr>
          <p:spPr>
            <a:xfrm>
              <a:off x="7525" y="5840"/>
              <a:ext cx="2283" cy="585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价值1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3326" name="矩形 13325"/>
            <p:cNvSpPr/>
            <p:nvPr/>
          </p:nvSpPr>
          <p:spPr>
            <a:xfrm>
              <a:off x="7525" y="6483"/>
              <a:ext cx="2283" cy="59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价值2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3327" name="矩形 13326"/>
            <p:cNvSpPr/>
            <p:nvPr/>
          </p:nvSpPr>
          <p:spPr>
            <a:xfrm>
              <a:off x="7525" y="7163"/>
              <a:ext cx="2283" cy="59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价值N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3328" name="左中括号 13327"/>
            <p:cNvSpPr/>
            <p:nvPr/>
          </p:nvSpPr>
          <p:spPr>
            <a:xfrm>
              <a:off x="7203" y="7985"/>
              <a:ext cx="120" cy="1655"/>
            </a:xfrm>
            <a:prstGeom prst="leftBracket">
              <a:avLst>
                <a:gd name="adj" fmla="val 114866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  <p:txBody>
            <a:bodyPr anchor="t"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29" name="矩形 13328"/>
            <p:cNvSpPr/>
            <p:nvPr/>
          </p:nvSpPr>
          <p:spPr>
            <a:xfrm>
              <a:off x="7543" y="7865"/>
              <a:ext cx="2282" cy="585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模式1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3330" name="矩形 13329"/>
            <p:cNvSpPr/>
            <p:nvPr/>
          </p:nvSpPr>
          <p:spPr>
            <a:xfrm>
              <a:off x="7543" y="8558"/>
              <a:ext cx="2282" cy="592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模式2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3331" name="矩形 13330"/>
            <p:cNvSpPr/>
            <p:nvPr/>
          </p:nvSpPr>
          <p:spPr>
            <a:xfrm>
              <a:off x="7543" y="9283"/>
              <a:ext cx="2282" cy="592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模式N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3332" name="直接连接符 13331"/>
            <p:cNvSpPr/>
            <p:nvPr/>
          </p:nvSpPr>
          <p:spPr>
            <a:xfrm>
              <a:off x="9825" y="4315"/>
              <a:ext cx="2673" cy="3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</p:sp>
        <p:sp>
          <p:nvSpPr>
            <p:cNvPr id="13333" name="直接连接符 13332"/>
            <p:cNvSpPr/>
            <p:nvPr/>
          </p:nvSpPr>
          <p:spPr>
            <a:xfrm>
              <a:off x="9808" y="5008"/>
              <a:ext cx="2672" cy="2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</p:sp>
        <p:sp>
          <p:nvSpPr>
            <p:cNvPr id="13334" name="直接连接符 13333"/>
            <p:cNvSpPr/>
            <p:nvPr/>
          </p:nvSpPr>
          <p:spPr>
            <a:xfrm>
              <a:off x="9808" y="5760"/>
              <a:ext cx="2672" cy="5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</p:sp>
        <p:sp>
          <p:nvSpPr>
            <p:cNvPr id="13335" name="直接连接符 13334"/>
            <p:cNvSpPr/>
            <p:nvPr/>
          </p:nvSpPr>
          <p:spPr>
            <a:xfrm>
              <a:off x="9808" y="6415"/>
              <a:ext cx="2672" cy="0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</p:sp>
        <p:sp>
          <p:nvSpPr>
            <p:cNvPr id="13336" name="直接连接符 13335"/>
            <p:cNvSpPr/>
            <p:nvPr/>
          </p:nvSpPr>
          <p:spPr>
            <a:xfrm>
              <a:off x="9808" y="7095"/>
              <a:ext cx="2672" cy="3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</p:sp>
        <p:sp>
          <p:nvSpPr>
            <p:cNvPr id="13337" name="直接连接符 13336"/>
            <p:cNvSpPr/>
            <p:nvPr/>
          </p:nvSpPr>
          <p:spPr>
            <a:xfrm>
              <a:off x="9808" y="7753"/>
              <a:ext cx="2672" cy="0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</p:sp>
        <p:sp>
          <p:nvSpPr>
            <p:cNvPr id="13338" name="直接连接符 13337"/>
            <p:cNvSpPr/>
            <p:nvPr/>
          </p:nvSpPr>
          <p:spPr>
            <a:xfrm>
              <a:off x="9808" y="8455"/>
              <a:ext cx="2672" cy="3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</p:sp>
        <p:sp>
          <p:nvSpPr>
            <p:cNvPr id="13339" name="直接连接符 13338"/>
            <p:cNvSpPr/>
            <p:nvPr/>
          </p:nvSpPr>
          <p:spPr>
            <a:xfrm>
              <a:off x="9825" y="9150"/>
              <a:ext cx="2673" cy="0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</p:sp>
        <p:sp>
          <p:nvSpPr>
            <p:cNvPr id="13340" name="直接连接符 13339"/>
            <p:cNvSpPr/>
            <p:nvPr/>
          </p:nvSpPr>
          <p:spPr>
            <a:xfrm>
              <a:off x="9860" y="9858"/>
              <a:ext cx="2673" cy="0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</p:sp>
        <p:sp>
          <p:nvSpPr>
            <p:cNvPr id="13342" name="矩形 13341"/>
            <p:cNvSpPr/>
            <p:nvPr/>
          </p:nvSpPr>
          <p:spPr>
            <a:xfrm>
              <a:off x="4243" y="4535"/>
              <a:ext cx="2772" cy="568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商家对象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43" name="矩形 13342"/>
            <p:cNvSpPr/>
            <p:nvPr/>
          </p:nvSpPr>
          <p:spPr>
            <a:xfrm>
              <a:off x="4243" y="6300"/>
              <a:ext cx="2772" cy="568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商家价值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44" name="矩形 13343"/>
            <p:cNvSpPr/>
            <p:nvPr/>
          </p:nvSpPr>
          <p:spPr>
            <a:xfrm>
              <a:off x="4260" y="8403"/>
              <a:ext cx="2773" cy="57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商家模式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475105" y="1774190"/>
            <a:ext cx="6295390" cy="4779645"/>
            <a:chOff x="2323" y="3100"/>
            <a:chExt cx="9914" cy="7527"/>
          </a:xfrm>
        </p:grpSpPr>
        <p:sp>
          <p:nvSpPr>
            <p:cNvPr id="7" name="正圆 60"/>
            <p:cNvSpPr/>
            <p:nvPr/>
          </p:nvSpPr>
          <p:spPr>
            <a:xfrm>
              <a:off x="2323" y="3848"/>
              <a:ext cx="2150" cy="2285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charset="12"/>
                </a:rPr>
                <a:t>产品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charset="1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240" y="5318"/>
              <a:ext cx="1943" cy="1637"/>
            </a:xfrm>
            <a:prstGeom prst="ellipse">
              <a:avLst/>
            </a:prstGeom>
            <a:solidFill>
              <a:schemeClr val="bg2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  <p:txBody>
            <a:bodyPr wrap="none" anchor="ctr"/>
            <a:p>
              <a:pPr algn="ctr"/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渠道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左中括号 8"/>
            <p:cNvSpPr/>
            <p:nvPr/>
          </p:nvSpPr>
          <p:spPr>
            <a:xfrm>
              <a:off x="6233" y="3273"/>
              <a:ext cx="120" cy="5782"/>
            </a:xfrm>
            <a:prstGeom prst="leftBracket">
              <a:avLst>
                <a:gd name="adj" fmla="val 401339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  <p:txBody>
            <a:bodyPr anchor="t"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453" y="3220"/>
              <a:ext cx="1835" cy="575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渠道对象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455" y="5600"/>
              <a:ext cx="1833" cy="525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渠道价值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455" y="8643"/>
              <a:ext cx="1833" cy="552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渠道模式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680" y="3320"/>
              <a:ext cx="2018" cy="575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对象2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710" y="4158"/>
              <a:ext cx="1988" cy="66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对象N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5" name="左中括号 14"/>
            <p:cNvSpPr/>
            <p:nvPr/>
          </p:nvSpPr>
          <p:spPr>
            <a:xfrm>
              <a:off x="8408" y="4995"/>
              <a:ext cx="120" cy="1960"/>
            </a:xfrm>
            <a:prstGeom prst="leftBracket">
              <a:avLst>
                <a:gd name="adj" fmla="val 136035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  <p:txBody>
            <a:bodyPr anchor="t"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738" y="5043"/>
              <a:ext cx="1975" cy="612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价值1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738" y="5740"/>
              <a:ext cx="1975" cy="623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价值2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738" y="6468"/>
              <a:ext cx="1975" cy="62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价值N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9" name="左中括号 18"/>
            <p:cNvSpPr/>
            <p:nvPr/>
          </p:nvSpPr>
          <p:spPr>
            <a:xfrm>
              <a:off x="8468" y="7230"/>
              <a:ext cx="120" cy="3365"/>
            </a:xfrm>
            <a:prstGeom prst="leftBracket">
              <a:avLst>
                <a:gd name="adj" fmla="val 233550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  <p:txBody>
            <a:bodyPr anchor="t"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740" y="7180"/>
              <a:ext cx="1958" cy="618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代理商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773" y="7860"/>
              <a:ext cx="1925" cy="68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加盟商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773" y="8625"/>
              <a:ext cx="1925" cy="68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分公司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793" y="9388"/>
              <a:ext cx="1907" cy="677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4D4D4D"/>
              </a:prstShdw>
            </a:effectLst>
          </p:spPr>
          <p:txBody>
            <a:bodyPr wrap="none" anchor="ctr"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子公司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直接连接符 23"/>
            <p:cNvSpPr/>
            <p:nvPr/>
          </p:nvSpPr>
          <p:spPr>
            <a:xfrm>
              <a:off x="10713" y="3100"/>
              <a:ext cx="1455" cy="0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</p:sp>
        <p:sp>
          <p:nvSpPr>
            <p:cNvPr id="25" name="直接连接符 24"/>
            <p:cNvSpPr/>
            <p:nvPr/>
          </p:nvSpPr>
          <p:spPr>
            <a:xfrm>
              <a:off x="10698" y="3893"/>
              <a:ext cx="1455" cy="0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</p:sp>
        <p:sp>
          <p:nvSpPr>
            <p:cNvPr id="26" name="直接连接符 25"/>
            <p:cNvSpPr/>
            <p:nvPr/>
          </p:nvSpPr>
          <p:spPr>
            <a:xfrm>
              <a:off x="10698" y="4768"/>
              <a:ext cx="1455" cy="0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</p:sp>
        <p:sp>
          <p:nvSpPr>
            <p:cNvPr id="27" name="直接连接符 26"/>
            <p:cNvSpPr/>
            <p:nvPr/>
          </p:nvSpPr>
          <p:spPr>
            <a:xfrm>
              <a:off x="10713" y="5655"/>
              <a:ext cx="1455" cy="5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</p:sp>
        <p:sp>
          <p:nvSpPr>
            <p:cNvPr id="28" name="直接连接符 27"/>
            <p:cNvSpPr/>
            <p:nvPr/>
          </p:nvSpPr>
          <p:spPr>
            <a:xfrm>
              <a:off x="10748" y="6348"/>
              <a:ext cx="1455" cy="0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</p:sp>
        <p:sp>
          <p:nvSpPr>
            <p:cNvPr id="29" name="直接连接符 28"/>
            <p:cNvSpPr/>
            <p:nvPr/>
          </p:nvSpPr>
          <p:spPr>
            <a:xfrm>
              <a:off x="10748" y="7038"/>
              <a:ext cx="1455" cy="0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</p:sp>
        <p:sp>
          <p:nvSpPr>
            <p:cNvPr id="30" name="直接连接符 29"/>
            <p:cNvSpPr/>
            <p:nvPr/>
          </p:nvSpPr>
          <p:spPr>
            <a:xfrm>
              <a:off x="10698" y="7830"/>
              <a:ext cx="1455" cy="0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</p:sp>
        <p:sp>
          <p:nvSpPr>
            <p:cNvPr id="31" name="直接连接符 30"/>
            <p:cNvSpPr/>
            <p:nvPr/>
          </p:nvSpPr>
          <p:spPr>
            <a:xfrm>
              <a:off x="10748" y="8608"/>
              <a:ext cx="1455" cy="0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</p:sp>
        <p:sp>
          <p:nvSpPr>
            <p:cNvPr id="32" name="直接连接符 31"/>
            <p:cNvSpPr/>
            <p:nvPr/>
          </p:nvSpPr>
          <p:spPr>
            <a:xfrm>
              <a:off x="10715" y="9310"/>
              <a:ext cx="1455" cy="5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</p:sp>
        <p:sp>
          <p:nvSpPr>
            <p:cNvPr id="33" name="直接连接符 32"/>
            <p:cNvSpPr/>
            <p:nvPr/>
          </p:nvSpPr>
          <p:spPr>
            <a:xfrm>
              <a:off x="10748" y="10050"/>
              <a:ext cx="1455" cy="0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</p:sp>
        <p:sp>
          <p:nvSpPr>
            <p:cNvPr id="34" name="直接连接符 33"/>
            <p:cNvSpPr/>
            <p:nvPr/>
          </p:nvSpPr>
          <p:spPr>
            <a:xfrm>
              <a:off x="10783" y="10623"/>
              <a:ext cx="1455" cy="5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699999">
                <a:srgbClr val="999999"/>
              </a:prstShdw>
            </a:effectLst>
          </p:spPr>
        </p:sp>
        <p:sp>
          <p:nvSpPr>
            <p:cNvPr id="35" name="正圆 60"/>
            <p:cNvSpPr/>
            <p:nvPr/>
          </p:nvSpPr>
          <p:spPr>
            <a:xfrm>
              <a:off x="2323" y="3838"/>
              <a:ext cx="2150" cy="2285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charset="12"/>
                </a:rPr>
                <a:t>产品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charset="1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5591810" y="6217920"/>
            <a:ext cx="1210945" cy="429895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4D4D4D"/>
            </a:prstShdw>
          </a:effectLst>
        </p:spPr>
        <p:txBody>
          <a:bodyPr wrap="none" anchor="ctr"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图片 36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38" name="图片 37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工具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en-US" altLang="zh-CN" b="1" dirty="0">
                <a:cs typeface="微软雅黑" panose="020B0503020204020204" pitchFamily="34" charset="-122"/>
                <a:sym typeface="+mn-ea"/>
              </a:rPr>
              <a:t>易复制</a:t>
            </a:r>
            <a:endParaRPr lang="en-US" altLang="zh-CN" b="1" noProof="1" dirty="0">
              <a:cs typeface="微软雅黑" panose="020B0503020204020204" pitchFamily="34" charset="-122"/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en-US" altLang="zh-CN" b="1" dirty="0">
                <a:cs typeface="微软雅黑" panose="020B0503020204020204" pitchFamily="34" charset="-122"/>
                <a:sym typeface="+mn-ea"/>
              </a:rPr>
              <a:t>采集数据</a:t>
            </a:r>
            <a:endParaRPr lang="en-US" altLang="zh-CN" b="1" noProof="1" dirty="0">
              <a:cs typeface="微软雅黑" panose="020B0503020204020204" pitchFamily="34" charset="-122"/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en-US" altLang="zh-CN" b="1" dirty="0">
                <a:cs typeface="微软雅黑" panose="020B0503020204020204" pitchFamily="34" charset="-122"/>
                <a:sym typeface="+mn-ea"/>
              </a:rPr>
              <a:t>提高效率</a:t>
            </a:r>
            <a:endParaRPr lang="en-US" altLang="zh-CN" b="1" dirty="0">
              <a:cs typeface="微软雅黑" panose="020B0503020204020204" pitchFamily="34" charset="-122"/>
            </a:endParaRPr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4" name="图片 3" descr="8644ebf81a4c510f4f357a386a59252dd42aa51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880" y="2292985"/>
            <a:ext cx="3810635" cy="2537460"/>
          </a:xfrm>
          <a:prstGeom prst="ellipse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产品创新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en-US" altLang="zh-CN" b="1" dirty="0">
                <a:cs typeface="微软雅黑" panose="020B0503020204020204" pitchFamily="34" charset="-122"/>
                <a:sym typeface="+mn-ea"/>
              </a:rPr>
              <a:t>互联网技术和客户需求匹配</a:t>
            </a:r>
            <a:endParaRPr lang="en-US" altLang="zh-CN" b="1" noProof="1" dirty="0">
              <a:cs typeface="微软雅黑" panose="020B0503020204020204" pitchFamily="34" charset="-122"/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en-US" altLang="zh-CN" b="1" dirty="0">
                <a:cs typeface="微软雅黑" panose="020B0503020204020204" pitchFamily="34" charset="-122"/>
                <a:sym typeface="+mn-ea"/>
              </a:rPr>
              <a:t>产品具备数据采集功能</a:t>
            </a:r>
            <a:endParaRPr lang="en-US" altLang="zh-CN" b="1" noProof="1" dirty="0">
              <a:cs typeface="微软雅黑" panose="020B0503020204020204" pitchFamily="34" charset="-122"/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en-US" altLang="zh-CN" b="1" dirty="0">
                <a:cs typeface="微软雅黑" panose="020B0503020204020204" pitchFamily="34" charset="-122"/>
                <a:sym typeface="+mn-ea"/>
              </a:rPr>
              <a:t>易教育</a:t>
            </a:r>
            <a:endParaRPr lang="en-US" altLang="zh-CN" b="1" dirty="0">
              <a:cs typeface="微软雅黑" panose="020B0503020204020204" pitchFamily="34" charset="-122"/>
            </a:endParaRPr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互联网+跨界阶段和层面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en-US" altLang="zh-CN" b="1" dirty="0">
                <a:cs typeface="微软雅黑" panose="020B0503020204020204" pitchFamily="34" charset="-122"/>
                <a:sym typeface="+mn-ea"/>
              </a:rPr>
              <a:t>入口为王</a:t>
            </a:r>
            <a:endParaRPr lang="en-US" altLang="zh-CN" b="1" dirty="0">
              <a:cs typeface="微软雅黑" panose="020B0503020204020204" pitchFamily="34" charset="-122"/>
            </a:endParaRPr>
          </a:p>
        </p:txBody>
      </p:sp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4" name="图片 3" descr="165502745"/>
          <p:cNvPicPr>
            <a:picLocks noChangeAspect="1"/>
          </p:cNvPicPr>
          <p:nvPr/>
        </p:nvPicPr>
        <p:blipFill>
          <a:blip r:embed="rId3"/>
          <a:srcRect t="12955" b="19692"/>
          <a:stretch>
            <a:fillRect/>
          </a:stretch>
        </p:blipFill>
        <p:spPr>
          <a:xfrm>
            <a:off x="1885315" y="2560955"/>
            <a:ext cx="3333750" cy="3053715"/>
          </a:xfrm>
          <a:prstGeom prst="ellipse">
            <a:avLst/>
          </a:prstGeom>
        </p:spPr>
      </p:pic>
      <p:pic>
        <p:nvPicPr>
          <p:cNvPr id="7" name="图片 6" descr="201807090521165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675" y="2625725"/>
            <a:ext cx="4858385" cy="2772410"/>
          </a:xfrm>
          <a:prstGeom prst="ellipse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fcfaaf51f3deb48f38a247f9fb1f3a292cf578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765" y="519430"/>
            <a:ext cx="11888470" cy="5819140"/>
          </a:xfrm>
          <a:prstGeom prst="ellipse">
            <a:avLst/>
          </a:prstGeom>
        </p:spPr>
      </p:pic>
      <p:pic>
        <p:nvPicPr>
          <p:cNvPr id="8" name="图片 7" descr="大别山网商学院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6" name="图片 5" descr="微信图片_201807101059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70100" y="5325745"/>
            <a:ext cx="7802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90000"/>
              </a:lnSpc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网络时代的风口，你把握好了吗？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6e86ff7a7adf4bc492da6fafc1fadd5b_t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9380" y="4928870"/>
            <a:ext cx="2492375" cy="1842770"/>
          </a:xfrm>
          <a:prstGeom prst="round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企业对互联网认知的误区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6300" y="1598295"/>
            <a:ext cx="10863580" cy="4573905"/>
          </a:xfrm>
        </p:spPr>
        <p:txBody>
          <a:bodyPr>
            <a:normAutofit fontScale="90000" lnSpcReduction="20000"/>
          </a:bodyPr>
          <a:p>
            <a:pPr marL="0" lvl="0" algn="l" defTabSz="913765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1、激动型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我要做个像什么什么的平台。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2、纠结型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我觉得互联网对我很重要，可是我不懂技术怎么办？</a:t>
            </a:r>
            <a:endParaRPr lang="zh-CN" altLang="en-US" sz="2400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3、甩手掌柜型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全部交给网络营销团队或服务商，还要我费经历，那要他们做什么？</a:t>
            </a:r>
            <a:endParaRPr lang="zh-CN" altLang="en-US" sz="2400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4、盲目要结果型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承诺给我做多少销售额！</a:t>
            </a:r>
            <a:endParaRPr lang="zh-CN" altLang="en-US" sz="1800" b="1" strike="noStrike" noProof="1" dirty="0">
              <a:solidFill>
                <a:srgbClr val="003300"/>
              </a:solidFill>
              <a:sym typeface="宋体" panose="02010600030101010101" pitchFamily="2" charset="-122"/>
            </a:endParaRPr>
          </a:p>
          <a:p>
            <a:endParaRPr lang="zh-CN" altLang="en-US"/>
          </a:p>
        </p:txBody>
      </p:sp>
      <p:pic>
        <p:nvPicPr>
          <p:cNvPr id="4" name="图片 3" descr="大别山网商学院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5" name="图片 4" descr="微信图片_201807101059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什么是互联网+？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以互联网为主的一整套信息技术在经济、社会生活各方面的扩散，应用，并不断产生数据流动性的过程。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“互联网+”的前提和基础：是互联网作为一种基础设施的广泛应用。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“互联网+”的本质：是传统产业在线化和数据化。</a:t>
            </a:r>
            <a:endParaRPr lang="zh-CN" altLang="en-US"/>
          </a:p>
        </p:txBody>
      </p:sp>
      <p:pic>
        <p:nvPicPr>
          <p:cNvPr id="4" name="图片 3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5" name="图片 4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8" name="图片 7" descr="20181012224439_a74b064cfa3c25dbf7ec45a77238d5a4_1_mwpm_032016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565" y="4244340"/>
            <a:ext cx="2545715" cy="14325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互联网+实现的阶段和层面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algn="l" defTabSz="913765">
              <a:lnSpc>
                <a:spcPct val="19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1、+互联网阶段和层面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9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2、互联网+阶段和层面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9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3、互联网+跨界阶段和层面</a:t>
            </a:r>
            <a:endParaRPr strike="noStrike" noProof="1" dirty="0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uFillTx/>
              <a:latin typeface="仿宋" panose="02010609060101010101" charset="-122"/>
              <a:ea typeface="仿宋" panose="02010609060101010101" charset="-122"/>
              <a:sym typeface="宋体" panose="02010600030101010101" pitchFamily="2" charset="-122"/>
            </a:endParaRPr>
          </a:p>
          <a:p>
            <a:endParaRPr lang="zh-CN" altLang="en-US"/>
          </a:p>
        </p:txBody>
      </p:sp>
      <p:pic>
        <p:nvPicPr>
          <p:cNvPr id="4" name="图片 3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5" name="图片 4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6" name="图片 5" descr="134581677417367"/>
          <p:cNvPicPr>
            <a:picLocks noChangeAspect="1"/>
          </p:cNvPicPr>
          <p:nvPr/>
        </p:nvPicPr>
        <p:blipFill>
          <a:blip r:embed="rId3"/>
          <a:srcRect t="36058"/>
          <a:stretch>
            <a:fillRect/>
          </a:stretch>
        </p:blipFill>
        <p:spPr>
          <a:xfrm>
            <a:off x="8248015" y="1477645"/>
            <a:ext cx="3068320" cy="1226185"/>
          </a:xfrm>
          <a:prstGeom prst="round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+互联网阶段和层面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把互联网当作传播工具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把互联网当作销售渠道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把互联网当作品牌推广方式之一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把互联网当作与用户互动的工具</a:t>
            </a:r>
            <a:endParaRPr lang="zh-CN" altLang="en-US" b="1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宋体" panose="02010600030101010101" pitchFamily="2" charset="-122"/>
            </a:endParaRPr>
          </a:p>
          <a:p>
            <a:pPr marL="0" lvl="0" algn="l" defTabSz="913765">
              <a:lnSpc>
                <a:spcPct val="180000"/>
              </a:lnSpc>
              <a:spcAft>
                <a:spcPts val="0"/>
              </a:spcAft>
              <a:buClrTx/>
              <a:buSz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宋体" panose="02010600030101010101" pitchFamily="2" charset="-122"/>
              </a:rPr>
              <a:t>把互联网当作市场数据收集的工具</a:t>
            </a:r>
            <a:endParaRPr lang="zh-CN" altLang="en-US"/>
          </a:p>
        </p:txBody>
      </p:sp>
      <p:pic>
        <p:nvPicPr>
          <p:cNvPr id="4" name="图片 3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5" name="图片 4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6" name="图片 5" descr="d0c8a786c9177f3e6d056e247bcf3bc79f3d56e1"/>
          <p:cNvPicPr>
            <a:picLocks noChangeAspect="1"/>
          </p:cNvPicPr>
          <p:nvPr/>
        </p:nvPicPr>
        <p:blipFill>
          <a:blip r:embed="rId3"/>
          <a:srcRect l="9432" r="6970"/>
          <a:stretch>
            <a:fillRect/>
          </a:stretch>
        </p:blipFill>
        <p:spPr>
          <a:xfrm>
            <a:off x="8274685" y="1482725"/>
            <a:ext cx="2308225" cy="1873250"/>
          </a:xfrm>
          <a:prstGeom prst="round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b="1" dirty="0">
                <a:solidFill>
                  <a:srgbClr val="FF0000"/>
                </a:solidFill>
                <a:sym typeface="+mn-ea"/>
              </a:rPr>
              <a:t>+互联网阶段主要用于营销工具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图片 3" descr="大别山网商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5970905"/>
            <a:ext cx="800735" cy="800735"/>
          </a:xfrm>
          <a:prstGeom prst="rect">
            <a:avLst/>
          </a:prstGeom>
        </p:spPr>
      </p:pic>
      <p:pic>
        <p:nvPicPr>
          <p:cNvPr id="5" name="图片 4" descr="微信图片_20180710105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-33020"/>
            <a:ext cx="2509520" cy="972820"/>
          </a:xfrm>
          <a:prstGeom prst="rect">
            <a:avLst/>
          </a:prstGeom>
        </p:spPr>
      </p:pic>
      <p:pic>
        <p:nvPicPr>
          <p:cNvPr id="8" name="图片 7" descr="gj(3)"/>
          <p:cNvPicPr>
            <a:picLocks noChangeAspect="1"/>
          </p:cNvPicPr>
          <p:nvPr/>
        </p:nvPicPr>
        <p:blipFill>
          <a:blip r:embed="rId3"/>
          <a:srcRect l="22917" t="5985" r="12809" b="5875"/>
          <a:stretch>
            <a:fillRect/>
          </a:stretch>
        </p:blipFill>
        <p:spPr>
          <a:xfrm>
            <a:off x="2681605" y="2626360"/>
            <a:ext cx="2544445" cy="2616835"/>
          </a:xfrm>
          <a:prstGeom prst="ellipse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115.xml><?xml version="1.0" encoding="utf-8"?>
<p:tagLst xmlns:p="http://schemas.openxmlformats.org/presentationml/2006/main">
  <p:tag name="KSO_WPP_MARK_KEY" val="cf53b6bd-4688-47e7-bdef-6ecb178428b0"/>
  <p:tag name="COMMONDATA" val="eyJoZGlkIjoiMTU3ODk2ZGExZTFlY2U5NjA3ODdlNmM1ZjdlOWU5Njg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6343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6343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BEAUTIFY_FLAG" val="#wm#"/>
  <p:tag name="KSO_WM_TAG_VERSION" val="1.0"/>
  <p:tag name="KSO_WM_TEMPLATE_INDEX" val="20186343"/>
  <p:tag name="KSO_WM_TEMPLATE_CATEGORY" val="custom"/>
  <p:tag name="KSO_WM_TEMPLATE_THUMBS_INDEX" val="1、2、3、4、5、6、7、8、9、10、11、12、13、14、15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6343_1*a*1"/>
  <p:tag name="KSO_WM_TEMPLATE_CATEGORY" val="custom"/>
  <p:tag name="KSO_WM_TEMPLATE_INDEX" val="20186343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VALUE" val="11"/>
  <p:tag name="KSO_WM_UNIT_TYPE" val="a"/>
  <p:tag name="KSO_WM_UNIT_INDEX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6343_1*b*1"/>
  <p:tag name="KSO_WM_TEMPLATE_CATEGORY" val="custom"/>
  <p:tag name="KSO_WM_TEMPLATE_INDEX" val="20186343"/>
  <p:tag name="KSO_WM_UNIT_LAYERLEVEL" val="1"/>
  <p:tag name="KSO_WM_TAG_VERSION" val="1.0"/>
  <p:tag name="KSO_WM_BEAUTIFY_FLAG" val="#wm#"/>
  <p:tag name="KSO_WM_UNIT_ISCONTENTSTITLE" val="0"/>
  <p:tag name="KSO_WM_UNIT_PRESET_TEXT" val="单击此处添加副标题"/>
  <p:tag name="KSO_WM_UNIT_VALUE" val="15"/>
  <p:tag name="KSO_WM_UNIT_TYPE" val="b"/>
  <p:tag name="KSO_WM_UNIT_INDEX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186343_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6343"/>
  <p:tag name="KSO_WM_SLIDE_TYPE" val="title"/>
  <p:tag name="KSO_WM_SLIDE_SUBTYPE" val="pureTxt"/>
  <p:tag name="KSO_WM_SLIDE_LAYOUT" val="a_b"/>
  <p:tag name="KSO_WM_SLIDE_LAYOUT_CNT" val="1_3"/>
  <p:tag name="KSO_WM_TEMPLATE_THUMBS_INDEX" val="1、2、3、4、5、6、7、8、9、10、11、12、13、14、15"/>
  <p:tag name="KSO_WM_SLIDE_MODEL_TYPE" val="cover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186343"/>
</p:tagLst>
</file>

<file path=ppt/theme/theme1.xml><?xml version="1.0" encoding="utf-8"?>
<a:theme xmlns:a="http://schemas.openxmlformats.org/drawingml/2006/main" name="Office 主题​​">
  <a:themeElements>
    <a:clrScheme name="poly0ozs">
      <a:dk1>
        <a:srgbClr val="000000"/>
      </a:dk1>
      <a:lt1>
        <a:srgbClr val="FFFFFF"/>
      </a:lt1>
      <a:dk2>
        <a:srgbClr val="EF3E46"/>
      </a:dk2>
      <a:lt2>
        <a:srgbClr val="F0F0F0"/>
      </a:lt2>
      <a:accent1>
        <a:srgbClr val="EF3E46"/>
      </a:accent1>
      <a:accent2>
        <a:srgbClr val="ADB5BF"/>
      </a:accent2>
      <a:accent3>
        <a:srgbClr val="D7E2E8"/>
      </a:accent3>
      <a:accent4>
        <a:srgbClr val="EF3E46"/>
      </a:accent4>
      <a:accent5>
        <a:srgbClr val="ADB5BF"/>
      </a:accent5>
      <a:accent6>
        <a:srgbClr val="D7E2E8"/>
      </a:accent6>
      <a:hlink>
        <a:srgbClr val="4472C4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2224</Words>
  <Application>WPS 演示</Application>
  <PresentationFormat>宽屏</PresentationFormat>
  <Paragraphs>390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5" baseType="lpstr">
      <vt:lpstr>Arial</vt:lpstr>
      <vt:lpstr>宋体</vt:lpstr>
      <vt:lpstr>Wingdings</vt:lpstr>
      <vt:lpstr>微软雅黑</vt:lpstr>
      <vt:lpstr>仿宋</vt:lpstr>
      <vt:lpstr>Arial Unicode MS</vt:lpstr>
      <vt:lpstr>Calibri</vt:lpstr>
      <vt:lpstr>Arial</vt:lpstr>
      <vt:lpstr>黑体</vt:lpstr>
      <vt:lpstr>Office 主题​​</vt:lpstr>
      <vt:lpstr>网络营销助力企业发展</vt:lpstr>
      <vt:lpstr>企业需要开展网络营销么？</vt:lpstr>
      <vt:lpstr>互联网+的宏观环境</vt:lpstr>
      <vt:lpstr>一个残酷的事实 :</vt:lpstr>
      <vt:lpstr>企业对互联网认知的误区</vt:lpstr>
      <vt:lpstr>什么是互联网+？</vt:lpstr>
      <vt:lpstr>互联网+实现的阶段和层面</vt:lpstr>
      <vt:lpstr>+互联网阶段和层面</vt:lpstr>
      <vt:lpstr>PowerPoint 演示文稿</vt:lpstr>
      <vt:lpstr>互联网+阶段和层面</vt:lpstr>
      <vt:lpstr>PowerPoint 演示文稿</vt:lpstr>
      <vt:lpstr>互联网+跨界阶段和层面</vt:lpstr>
      <vt:lpstr>互联网+跨界阶段和层面</vt:lpstr>
      <vt:lpstr>PowerPoint 演示文稿</vt:lpstr>
      <vt:lpstr>+互联网的实现</vt:lpstr>
      <vt:lpstr>传统企业网络转型的障碍在于</vt:lpstr>
      <vt:lpstr>网络盈利模式定位关键因素</vt:lpstr>
      <vt:lpstr>网络营销的本质是什么?</vt:lpstr>
      <vt:lpstr>什么样的人适合做网络营销</vt:lpstr>
      <vt:lpstr>PowerPoint 演示文稿</vt:lpstr>
      <vt:lpstr>网络营销定位</vt:lpstr>
      <vt:lpstr>网络营销定位</vt:lpstr>
      <vt:lpstr>可选择的网络盈利模式</vt:lpstr>
      <vt:lpstr>网络营销快速启动</vt:lpstr>
      <vt:lpstr>网络盈利模式定位总结</vt:lpstr>
      <vt:lpstr>网络营销决策的3大指标</vt:lpstr>
      <vt:lpstr>PowerPoint 演示文稿</vt:lpstr>
      <vt:lpstr>流量</vt:lpstr>
      <vt:lpstr>流量</vt:lpstr>
      <vt:lpstr>PowerPoint 演示文稿</vt:lpstr>
      <vt:lpstr>询盘转换率</vt:lpstr>
      <vt:lpstr>询盘转换率</vt:lpstr>
      <vt:lpstr>PowerPoint 演示文稿</vt:lpstr>
      <vt:lpstr>销售转换率</vt:lpstr>
      <vt:lpstr>互联网+的实现</vt:lpstr>
      <vt:lpstr>互联网思维</vt:lpstr>
      <vt:lpstr>商业模式</vt:lpstr>
      <vt:lpstr>商业模式</vt:lpstr>
      <vt:lpstr>PowerPoint 演示文稿</vt:lpstr>
      <vt:lpstr>PowerPoint 演示文稿</vt:lpstr>
      <vt:lpstr>PowerPoint 演示文稿</vt:lpstr>
      <vt:lpstr>工具</vt:lpstr>
      <vt:lpstr>产品创新</vt:lpstr>
      <vt:lpstr>互联网+跨界阶段和层面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暖暖</cp:lastModifiedBy>
  <cp:revision>11</cp:revision>
  <dcterms:created xsi:type="dcterms:W3CDTF">2018-10-19T07:30:00Z</dcterms:created>
  <dcterms:modified xsi:type="dcterms:W3CDTF">2022-12-14T09:05:20Z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D05032A102DE47B1BA956F13B3A90D86</vt:lpwstr>
  </property>
</Properties>
</file>