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400" r:id="rId3"/>
    <p:sldId id="346" r:id="rId4"/>
    <p:sldId id="347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448" r:id="rId22"/>
    <p:sldId id="449" r:id="rId24"/>
    <p:sldId id="450" r:id="rId25"/>
    <p:sldId id="451" r:id="rId26"/>
    <p:sldId id="452" r:id="rId27"/>
    <p:sldId id="370" r:id="rId28"/>
    <p:sldId id="371" r:id="rId29"/>
    <p:sldId id="372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380" r:id="rId38"/>
    <p:sldId id="381" r:id="rId39"/>
    <p:sldId id="382" r:id="rId40"/>
    <p:sldId id="383" r:id="rId41"/>
    <p:sldId id="384" r:id="rId42"/>
    <p:sldId id="385" r:id="rId43"/>
    <p:sldId id="386" r:id="rId44"/>
    <p:sldId id="387" r:id="rId45"/>
    <p:sldId id="388" r:id="rId46"/>
    <p:sldId id="392" r:id="rId47"/>
    <p:sldId id="393" r:id="rId48"/>
    <p:sldId id="394" r:id="rId49"/>
    <p:sldId id="395" r:id="rId50"/>
    <p:sldId id="396" r:id="rId51"/>
    <p:sldId id="397" r:id="rId52"/>
    <p:sldId id="398" r:id="rId53"/>
    <p:sldId id="399" r:id="rId54"/>
    <p:sldId id="402" r:id="rId55"/>
  </p:sldIdLst>
  <p:sldSz cx="12192000" cy="6858000"/>
  <p:notesSz cx="6858000" cy="9144000"/>
  <p:custDataLst>
    <p:tags r:id="rId5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9" Type="http://schemas.openxmlformats.org/officeDocument/2006/relationships/tags" Target="tags/tag1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w="12700">
            <a:solidFill>
              <a:srgbClr val="000000"/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 sz="1100"/>
              <a:t>1</a:t>
            </a:r>
            <a:r>
              <a:rPr lang="zh-CN" sz="1100"/>
              <a:t>、商城的入驻需要一定的资质：</a:t>
            </a:r>
            <a:endParaRPr lang="zh-CN" sz="1100"/>
          </a:p>
          <a:p>
            <a:r>
              <a:rPr lang="zh-CN" sz="1100"/>
              <a:t>（</a:t>
            </a:r>
            <a:r>
              <a:rPr lang="en-US" sz="1100"/>
              <a:t>1</a:t>
            </a:r>
            <a:r>
              <a:rPr lang="zh-CN" sz="1100"/>
              <a:t>）品牌商或厂商</a:t>
            </a:r>
            <a:endParaRPr lang="zh-CN" sz="1100"/>
          </a:p>
          <a:p>
            <a:r>
              <a:rPr lang="zh-CN" sz="1100"/>
              <a:t>（</a:t>
            </a:r>
            <a:r>
              <a:rPr lang="en-US" sz="1100"/>
              <a:t>2</a:t>
            </a:r>
            <a:r>
              <a:rPr lang="zh-CN" sz="1100"/>
              <a:t>）代理商</a:t>
            </a:r>
            <a:endParaRPr lang="zh-CN" sz="1100"/>
          </a:p>
          <a:p>
            <a:endParaRPr lang="zh-CN" sz="1100"/>
          </a:p>
        </p:txBody>
      </p:sp>
      <p:sp>
        <p:nvSpPr>
          <p:cNvPr id="922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251EEAE8-4741-4453-A906-6AE9211471C3}" type="slidenum">
              <a:rPr lang="en-US" altLang="zh-CN" sz="1200"/>
            </a:fld>
            <a:endParaRPr lang="zh-CN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w="12700">
            <a:solidFill>
              <a:srgbClr val="000000"/>
            </a:solidFill>
            <a:miter lim="800000"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 dirty="0"/>
              <a:t>2</a:t>
            </a:r>
            <a:r>
              <a:rPr lang="zh-CN" dirty="0"/>
              <a:t>、商城的店铺类型主要分为三类：旗舰店、专卖店、专营店。</a:t>
            </a:r>
            <a:endParaRPr lang="zh-CN" dirty="0"/>
          </a:p>
          <a:p>
            <a:r>
              <a:rPr lang="zh-CN" dirty="0"/>
              <a:t>（</a:t>
            </a:r>
            <a:r>
              <a:rPr lang="en-US" dirty="0"/>
              <a:t>1</a:t>
            </a:r>
            <a:r>
              <a:rPr lang="zh-CN" dirty="0"/>
              <a:t>）旗舰店</a:t>
            </a:r>
            <a:endParaRPr lang="zh-CN" dirty="0"/>
          </a:p>
          <a:p>
            <a:r>
              <a:rPr lang="zh-CN" dirty="0"/>
              <a:t>品牌必须为企业自有，经营同一品牌、同一个一级目录下的所有产品。</a:t>
            </a:r>
            <a:endParaRPr lang="zh-CN" dirty="0"/>
          </a:p>
          <a:p>
            <a:r>
              <a:rPr lang="zh-CN" dirty="0"/>
              <a:t>（</a:t>
            </a:r>
            <a:r>
              <a:rPr lang="en-US" dirty="0"/>
              <a:t>2</a:t>
            </a:r>
            <a:r>
              <a:rPr lang="zh-CN" dirty="0"/>
              <a:t>）专卖店</a:t>
            </a:r>
            <a:endParaRPr lang="zh-CN" dirty="0"/>
          </a:p>
          <a:p>
            <a:r>
              <a:rPr lang="zh-CN" dirty="0"/>
              <a:t>企业须取得品牌持有者的正式授权，经营授权品牌下同一一级类目内的所有产品。</a:t>
            </a:r>
            <a:endParaRPr lang="zh-CN" dirty="0"/>
          </a:p>
          <a:p>
            <a:r>
              <a:rPr lang="zh-CN" dirty="0"/>
              <a:t>（</a:t>
            </a:r>
            <a:r>
              <a:rPr lang="en-US" dirty="0"/>
              <a:t>3</a:t>
            </a:r>
            <a:r>
              <a:rPr lang="zh-CN" dirty="0"/>
              <a:t>）专营店</a:t>
            </a:r>
            <a:endParaRPr lang="zh-CN" dirty="0"/>
          </a:p>
          <a:p>
            <a:r>
              <a:rPr lang="zh-CN" dirty="0"/>
              <a:t>企业须具有自有品牌或他人品牌的品牌资质，在淘宝商城经营同一一级类目下经营多个（至少两个）品牌。</a:t>
            </a:r>
            <a:endParaRPr lang="zh-CN" dirty="0"/>
          </a:p>
          <a:p>
            <a:endParaRPr lang="zh-CN" dirty="0"/>
          </a:p>
        </p:txBody>
      </p:sp>
      <p:sp>
        <p:nvSpPr>
          <p:cNvPr id="1126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8686084D-2E65-48BB-9135-929461B6FC64}" type="slidenum">
              <a:rPr lang="en-US" altLang="zh-CN" sz="1200"/>
            </a:fld>
            <a:endParaRPr lang="zh-CN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w="12700">
            <a:solidFill>
              <a:srgbClr val="000000"/>
            </a:solidFill>
            <a:miter lim="800000"/>
          </a:ln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 altLang="zh-CN" dirty="0" smtClean="0"/>
              <a:t>TM”</a:t>
            </a:r>
            <a:r>
              <a:rPr lang="zh-CN" altLang="en-US" dirty="0" smtClean="0"/>
              <a:t>常见于国外商标， “</a:t>
            </a:r>
            <a:r>
              <a:rPr lang="en-US" altLang="zh-CN" dirty="0" smtClean="0"/>
              <a:t>trade mark”</a:t>
            </a:r>
            <a:r>
              <a:rPr lang="zh-CN" altLang="en-US" dirty="0" smtClean="0"/>
              <a:t>的中文意思是“商业标记”，所以“</a:t>
            </a:r>
            <a:r>
              <a:rPr lang="en-US" altLang="zh-CN" dirty="0" smtClean="0"/>
              <a:t>TM”</a:t>
            </a:r>
            <a:r>
              <a:rPr lang="zh-CN" altLang="en-US" dirty="0" smtClean="0"/>
              <a:t>的意思就是“商标”，它的作用就是告诉人们，这个它所标注的图形或文字是这个商品或服务的商标，不是名称也不是广告宣传。而“</a:t>
            </a:r>
            <a:r>
              <a:rPr lang="en-US" altLang="zh-CN" dirty="0" smtClean="0"/>
              <a:t>R”</a:t>
            </a:r>
            <a:r>
              <a:rPr lang="zh-CN" altLang="en-US" dirty="0" smtClean="0"/>
              <a:t>是英文“</a:t>
            </a:r>
            <a:r>
              <a:rPr lang="en-US" altLang="zh-CN" dirty="0" smtClean="0"/>
              <a:t>register”</a:t>
            </a:r>
            <a:r>
              <a:rPr lang="zh-CN" altLang="en-US" dirty="0" smtClean="0"/>
              <a:t>的缩写，“</a:t>
            </a:r>
            <a:r>
              <a:rPr lang="en-US" altLang="zh-CN" dirty="0" smtClean="0"/>
              <a:t>register”</a:t>
            </a:r>
            <a:r>
              <a:rPr lang="zh-CN" altLang="en-US" dirty="0" smtClean="0"/>
              <a:t>的中文意思是“注册”，商品或服务打上这个标记，就是告诉人们，它所标注的图形或文字不但是商标，而且还是</a:t>
            </a:r>
            <a:r>
              <a:rPr lang="zh-CN" altLang="en-US" dirty="0" smtClean="0">
                <a:solidFill>
                  <a:srgbClr val="FF0000"/>
                </a:solidFill>
              </a:rPr>
              <a:t>注册商标</a:t>
            </a:r>
            <a:r>
              <a:rPr lang="zh-CN" altLang="en-US" dirty="0" smtClean="0"/>
              <a:t>，受到国家法律的保护，未经授权，其他任何个人和组织都不能擅自使用。现在知道</a:t>
            </a:r>
            <a:r>
              <a:rPr lang="en-US" altLang="zh-CN" dirty="0" smtClean="0"/>
              <a:t>TM</a:t>
            </a:r>
            <a:r>
              <a:rPr lang="zh-CN" altLang="en-US" dirty="0" smtClean="0"/>
              <a:t>和</a:t>
            </a:r>
            <a:r>
              <a:rPr lang="en-US" altLang="zh-CN" dirty="0" smtClean="0"/>
              <a:t>R</a:t>
            </a:r>
            <a:r>
              <a:rPr lang="zh-CN" altLang="en-US" dirty="0" smtClean="0"/>
              <a:t>的区别了吧，“</a:t>
            </a:r>
            <a:r>
              <a:rPr lang="en-US" altLang="zh-CN" dirty="0" smtClean="0"/>
              <a:t>TM”</a:t>
            </a:r>
            <a:r>
              <a:rPr lang="zh-CN" altLang="en-US" dirty="0" smtClean="0"/>
              <a:t>是商标标识，“</a:t>
            </a:r>
            <a:r>
              <a:rPr lang="en-US" altLang="zh-CN" dirty="0" smtClean="0"/>
              <a:t>R”</a:t>
            </a:r>
            <a:r>
              <a:rPr lang="zh-CN" altLang="en-US" dirty="0" smtClean="0"/>
              <a:t>是注册商标标识，二者受法律保护的力度是不同的。 </a:t>
            </a:r>
            <a:br>
              <a:rPr lang="zh-CN" altLang="en-US" dirty="0" smtClean="0"/>
            </a:br>
            <a:br>
              <a:rPr lang="zh-CN" altLang="en-US" dirty="0" smtClean="0"/>
            </a:br>
            <a:endParaRPr lang="zh-CN" dirty="0"/>
          </a:p>
        </p:txBody>
      </p:sp>
      <p:sp>
        <p:nvSpPr>
          <p:cNvPr id="1331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8875DD4-69B5-4E87-9962-FF5688EEBC97}" type="slidenum">
              <a:rPr lang="en-US" altLang="zh-CN" sz="1200"/>
            </a:fld>
            <a:endParaRPr lang="zh-CN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w="12700">
            <a:solidFill>
              <a:srgbClr val="000000"/>
            </a:solidFill>
            <a:miter lim="800000"/>
          </a:ln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 altLang="zh-CN" dirty="0" smtClean="0"/>
              <a:t>TM”</a:t>
            </a:r>
            <a:r>
              <a:rPr lang="zh-CN" altLang="en-US" dirty="0" smtClean="0"/>
              <a:t>常见于国外商标， “</a:t>
            </a:r>
            <a:r>
              <a:rPr lang="en-US" altLang="zh-CN" dirty="0" smtClean="0"/>
              <a:t>trade mark”</a:t>
            </a:r>
            <a:r>
              <a:rPr lang="zh-CN" altLang="en-US" dirty="0" smtClean="0"/>
              <a:t>的中文意思是“商业标记”，所以“</a:t>
            </a:r>
            <a:r>
              <a:rPr lang="en-US" altLang="zh-CN" dirty="0" smtClean="0"/>
              <a:t>TM”</a:t>
            </a:r>
            <a:r>
              <a:rPr lang="zh-CN" altLang="en-US" dirty="0" smtClean="0"/>
              <a:t>的意思就是“商标”，它的作用就是告诉人们，这个它所标注的图形或文字是这个商品或服务的商标，不是名称也不是广告宣传。而“</a:t>
            </a:r>
            <a:r>
              <a:rPr lang="en-US" altLang="zh-CN" dirty="0" smtClean="0"/>
              <a:t>R”</a:t>
            </a:r>
            <a:r>
              <a:rPr lang="zh-CN" altLang="en-US" dirty="0" smtClean="0"/>
              <a:t>是英文“</a:t>
            </a:r>
            <a:r>
              <a:rPr lang="en-US" altLang="zh-CN" dirty="0" smtClean="0"/>
              <a:t>register”</a:t>
            </a:r>
            <a:r>
              <a:rPr lang="zh-CN" altLang="en-US" dirty="0" smtClean="0"/>
              <a:t>的缩写，“</a:t>
            </a:r>
            <a:r>
              <a:rPr lang="en-US" altLang="zh-CN" dirty="0" smtClean="0"/>
              <a:t>register”</a:t>
            </a:r>
            <a:r>
              <a:rPr lang="zh-CN" altLang="en-US" dirty="0" smtClean="0"/>
              <a:t>的中文意思是“注册”，商品或服务打上这个标记，就是告诉人们，它所标注的图形或文字不但是商标，而且还是</a:t>
            </a:r>
            <a:r>
              <a:rPr lang="zh-CN" altLang="en-US" dirty="0" smtClean="0">
                <a:solidFill>
                  <a:srgbClr val="FF0000"/>
                </a:solidFill>
              </a:rPr>
              <a:t>注册商标</a:t>
            </a:r>
            <a:r>
              <a:rPr lang="zh-CN" altLang="en-US" dirty="0" smtClean="0"/>
              <a:t>，受到国家法律的保护，未经授权，其他任何个人和组织都不能擅自使用。现在知道</a:t>
            </a:r>
            <a:r>
              <a:rPr lang="en-US" altLang="zh-CN" dirty="0" smtClean="0"/>
              <a:t>TM</a:t>
            </a:r>
            <a:r>
              <a:rPr lang="zh-CN" altLang="en-US" dirty="0" smtClean="0"/>
              <a:t>和</a:t>
            </a:r>
            <a:r>
              <a:rPr lang="en-US" altLang="zh-CN" dirty="0" smtClean="0"/>
              <a:t>R</a:t>
            </a:r>
            <a:r>
              <a:rPr lang="zh-CN" altLang="en-US" dirty="0" smtClean="0"/>
              <a:t>的区别了吧，“</a:t>
            </a:r>
            <a:r>
              <a:rPr lang="en-US" altLang="zh-CN" dirty="0" smtClean="0"/>
              <a:t>TM”</a:t>
            </a:r>
            <a:r>
              <a:rPr lang="zh-CN" altLang="en-US" dirty="0" smtClean="0"/>
              <a:t>是商标标识，“</a:t>
            </a:r>
            <a:r>
              <a:rPr lang="en-US" altLang="zh-CN" dirty="0" smtClean="0"/>
              <a:t>R”</a:t>
            </a:r>
            <a:r>
              <a:rPr lang="zh-CN" altLang="en-US" dirty="0" smtClean="0"/>
              <a:t>是注册商标标识，二者受法律保护的力度是不同的。 </a:t>
            </a:r>
            <a:br>
              <a:rPr lang="zh-CN" altLang="en-US" dirty="0" smtClean="0"/>
            </a:br>
            <a:br>
              <a:rPr lang="zh-CN" altLang="en-US" dirty="0" smtClean="0"/>
            </a:br>
            <a:endParaRPr lang="zh-CN" dirty="0"/>
          </a:p>
        </p:txBody>
      </p:sp>
      <p:sp>
        <p:nvSpPr>
          <p:cNvPr id="1331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8875DD4-69B5-4E87-9962-FF5688EEBC97}" type="slidenum">
              <a:rPr lang="en-US" altLang="zh-CN" sz="1200"/>
            </a:fld>
            <a:endParaRPr lang="zh-CN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55600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2860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031" name="图片 6" descr="2222(1)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92150" y="5976938"/>
            <a:ext cx="10461625" cy="887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6" name="Text Box 62"/>
          <p:cNvSpPr txBox="1"/>
          <p:nvPr userDrawn="1"/>
        </p:nvSpPr>
        <p:spPr>
          <a:xfrm>
            <a:off x="9655810" y="140335"/>
            <a:ext cx="2011680" cy="3524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sz="1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黄冈大别山网商学院</a:t>
            </a:r>
            <a:endParaRPr lang="zh-CN" altLang="en-US" sz="16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9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0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1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2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3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4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5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7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8.jpeg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image" Target="../media/image5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b="1"/>
              <a:t>新手开店流程</a:t>
            </a:r>
            <a:endParaRPr lang="zh-CN" altLang="en-US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356100" y="1612900"/>
            <a:ext cx="5943600" cy="33528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8407400" y="63119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下午11时5分29秒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5819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5819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5819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5819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5819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4676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4676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4676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4676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4676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854200" y="1866900"/>
            <a:ext cx="2362200" cy="16332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f、店铺名称是可以随时</a:t>
            </a:r>
            <a:endParaRPr lang="en-US" altLang="zh-CN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修改的；标志的大小是</a:t>
            </a:r>
            <a:endParaRPr lang="en-US" altLang="zh-CN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80*80像素非常小的图</a:t>
            </a:r>
            <a:endParaRPr lang="en-US" altLang="zh-CN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片；店铺简介是很重要</a:t>
            </a:r>
            <a:endParaRPr lang="en-US" altLang="zh-CN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的，会加入到店铺索引</a:t>
            </a:r>
            <a:endParaRPr lang="en-US" altLang="zh-CN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中。</a:t>
            </a:r>
            <a:endParaRPr lang="en-US" altLang="zh-CN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33900" y="990600"/>
            <a:ext cx="5753100" cy="43561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8534400" y="62992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下午11时5分29秒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6200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6200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6200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6200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6200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5057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5057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5057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5057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5057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714500" y="787400"/>
            <a:ext cx="2286000" cy="28905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h、店铺创建成功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后，如果连续5周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出售商品数为0，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店铺会被释放，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店铺名只保留一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周，1周后会被释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放，需要发布宝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贝即可激活店铺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969000" y="584200"/>
            <a:ext cx="3060700" cy="5461000"/>
          </a:xfrm>
          <a:prstGeom prst="rect">
            <a:avLst/>
          </a:prstGeom>
          <a:noFill/>
        </p:spPr>
      </p:pic>
      <p:sp>
        <p:nvSpPr>
          <p:cNvPr id="5" name="TextBox 1"/>
          <p:cNvSpPr txBox="1"/>
          <p:nvPr/>
        </p:nvSpPr>
        <p:spPr>
          <a:xfrm>
            <a:off x="75819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5819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5819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5819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5819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4676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4676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4676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4676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4676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892300" y="3149600"/>
            <a:ext cx="3200400" cy="4394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2、淘宝手机端开店流程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108700" y="787400"/>
            <a:ext cx="3670300" cy="50673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8407400" y="63119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下午11时5分29秒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5819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5819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5819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5819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5819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4676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4676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4676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4676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4676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2273300" y="2108200"/>
            <a:ext cx="3048000" cy="21545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进入我是卖家界面之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后，如果你以前已经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开过淘宝店铺但是被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暂时关闭了的话，直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接点击“激活”按钮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就可以激活淘宝店铺。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718300" y="635000"/>
            <a:ext cx="3187700" cy="54102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8407400" y="63119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下午11时5分29秒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5819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5819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5819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5819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5819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4676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4676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4676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4676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4676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866900" y="2057400"/>
            <a:ext cx="4282440" cy="25279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281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如果你以前没有开过淘宝店</a:t>
            </a:r>
            <a:endParaRPr lang="en-US" altLang="zh-CN" sz="281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en-US" altLang="zh-CN" sz="281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铺的话，点击界面中出现的</a:t>
            </a:r>
            <a:endParaRPr lang="en-US" altLang="zh-CN" sz="281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en-US" altLang="zh-CN" sz="281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相关协议页面，然后选择</a:t>
            </a:r>
            <a:endParaRPr lang="en-US" altLang="zh-CN" sz="281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en-US" altLang="zh-CN" sz="281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“我已同意阅读协议”，然</a:t>
            </a:r>
            <a:endParaRPr lang="en-US" altLang="zh-CN" sz="281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en-US" altLang="zh-CN" sz="281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后点击界面最下方的“确认</a:t>
            </a:r>
            <a:endParaRPr lang="en-US" altLang="zh-CN" sz="281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en-US" altLang="zh-CN" sz="281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开店”按钮。</a:t>
            </a:r>
            <a:endParaRPr lang="en-US" altLang="zh-CN" sz="281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57900" y="711200"/>
            <a:ext cx="3733800" cy="54229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8534400" y="62992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下午11时5分29秒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6200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6200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6200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6200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6200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5057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5057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5057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5057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5057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816100" y="1181100"/>
            <a:ext cx="3925570" cy="25279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281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确认开店操作之后，还</a:t>
            </a:r>
            <a:endParaRPr lang="en-US" altLang="zh-CN" sz="281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en-US" altLang="zh-CN" sz="281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需要你进行支付宝账户</a:t>
            </a:r>
            <a:endParaRPr lang="en-US" altLang="zh-CN" sz="281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en-US" altLang="zh-CN" sz="281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实名认证和身份证照片</a:t>
            </a:r>
            <a:endParaRPr lang="en-US" altLang="zh-CN" sz="281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en-US" altLang="zh-CN" sz="281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和本人相符确认的操作，</a:t>
            </a:r>
            <a:endParaRPr lang="en-US" altLang="zh-CN" sz="281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en-US" altLang="zh-CN" sz="281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这些都需要在电脑上进</a:t>
            </a:r>
            <a:endParaRPr lang="en-US" altLang="zh-CN" sz="281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en-US" altLang="zh-CN" sz="281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行操作。</a:t>
            </a:r>
            <a:endParaRPr lang="en-US" altLang="zh-CN" sz="281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769100" y="736600"/>
            <a:ext cx="2959100" cy="49911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8407400" y="63119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下午11时5分29秒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5819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5819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5819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5819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5819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4676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4676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4676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4676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4676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2032000" y="2146300"/>
            <a:ext cx="4051300" cy="24136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319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完成了上述操作之后，</a:t>
            </a:r>
            <a:endParaRPr lang="en-US" altLang="zh-CN" sz="319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</a:pPr>
            <a:r>
              <a:rPr lang="en-US" altLang="zh-CN" sz="319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接下来，我们将会看到</a:t>
            </a:r>
            <a:endParaRPr lang="en-US" altLang="zh-CN" sz="319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</a:pPr>
            <a:r>
              <a:rPr lang="en-US" altLang="zh-CN" sz="319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“立即开启”按钮，点</a:t>
            </a:r>
            <a:endParaRPr lang="en-US" altLang="zh-CN" sz="319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</a:pPr>
            <a:r>
              <a:rPr lang="en-US" altLang="zh-CN" sz="319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击该按钮之后，我们的</a:t>
            </a:r>
            <a:endParaRPr lang="en-US" altLang="zh-CN" sz="319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</a:pPr>
            <a:r>
              <a:rPr lang="en-US" altLang="zh-CN" sz="319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店铺就正式开张啦。</a:t>
            </a:r>
            <a:endParaRPr lang="en-US" altLang="zh-CN" sz="319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75400" y="876300"/>
            <a:ext cx="2921000" cy="49657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8407400" y="63119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下午11时5分29秒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5819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5819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5819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5819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5819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4676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4676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4676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4676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4676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2032000" y="1765300"/>
            <a:ext cx="3657600" cy="25101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接下来，我们就来到店铺管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理的主页面，在店铺管理的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主页面中，点击“发布宝贝”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按钮，然后进入宝贝介绍详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情填写页面，填写完毕之后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就可以点击右下角的“发布”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按钮，发布宝贝啦。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959600" y="774700"/>
            <a:ext cx="2946400" cy="49784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8407400" y="63119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下午11时5分30秒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5819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5819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5819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5819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5819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4676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4676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4676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4676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4676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701800" y="1689100"/>
            <a:ext cx="4456430" cy="19310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319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在店铺设置菜单中，我们</a:t>
            </a:r>
            <a:endParaRPr lang="en-US" altLang="zh-CN" sz="319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</a:pPr>
            <a:r>
              <a:rPr lang="en-US" altLang="zh-CN" sz="319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可以设置店铺的名称，简</a:t>
            </a:r>
            <a:endParaRPr lang="en-US" altLang="zh-CN" sz="319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</a:pPr>
            <a:r>
              <a:rPr lang="en-US" altLang="zh-CN" sz="319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介，头像，发货地址等等</a:t>
            </a:r>
            <a:endParaRPr lang="en-US" altLang="zh-CN" sz="319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</a:pPr>
            <a:r>
              <a:rPr lang="en-US" altLang="zh-CN" sz="319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信息</a:t>
            </a:r>
            <a:endParaRPr lang="en-US" altLang="zh-CN" sz="319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73300" y="1333500"/>
            <a:ext cx="7835900" cy="42799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8534400" y="62992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下午11时5分30秒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6200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6200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6200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6200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6200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5057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5057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5057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5057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5057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854200" y="787400"/>
            <a:ext cx="2171700" cy="3378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3、天猫商城开店流程</a:t>
            </a:r>
            <a:endParaRPr lang="en-US" altLang="zh-CN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4727575" y="1125600"/>
            <a:ext cx="2376551" cy="790575"/>
          </a:xfrm>
          <a:custGeom>
            <a:avLst/>
            <a:gdLst>
              <a:gd name="connsiteX0" fmla="*/ 0 w 2376551"/>
              <a:gd name="connsiteY0" fmla="*/ 131699 h 790575"/>
              <a:gd name="connsiteX1" fmla="*/ 131826 w 2376551"/>
              <a:gd name="connsiteY1" fmla="*/ 0 h 790575"/>
              <a:gd name="connsiteX2" fmla="*/ 131826 w 2376551"/>
              <a:gd name="connsiteY2" fmla="*/ 0 h 790575"/>
              <a:gd name="connsiteX3" fmla="*/ 131826 w 2376551"/>
              <a:gd name="connsiteY3" fmla="*/ 0 h 790575"/>
              <a:gd name="connsiteX4" fmla="*/ 2244725 w 2376551"/>
              <a:gd name="connsiteY4" fmla="*/ 0 h 790575"/>
              <a:gd name="connsiteX5" fmla="*/ 2244725 w 2376551"/>
              <a:gd name="connsiteY5" fmla="*/ 0 h 790575"/>
              <a:gd name="connsiteX6" fmla="*/ 2376423 w 2376551"/>
              <a:gd name="connsiteY6" fmla="*/ 131699 h 790575"/>
              <a:gd name="connsiteX7" fmla="*/ 2376423 w 2376551"/>
              <a:gd name="connsiteY7" fmla="*/ 131699 h 790575"/>
              <a:gd name="connsiteX8" fmla="*/ 2376551 w 2376551"/>
              <a:gd name="connsiteY8" fmla="*/ 131699 h 790575"/>
              <a:gd name="connsiteX9" fmla="*/ 2376551 w 2376551"/>
              <a:gd name="connsiteY9" fmla="*/ 658749 h 790575"/>
              <a:gd name="connsiteX10" fmla="*/ 2376551 w 2376551"/>
              <a:gd name="connsiteY10" fmla="*/ 658749 h 790575"/>
              <a:gd name="connsiteX11" fmla="*/ 2244725 w 2376551"/>
              <a:gd name="connsiteY11" fmla="*/ 790575 h 790575"/>
              <a:gd name="connsiteX12" fmla="*/ 2244725 w 2376551"/>
              <a:gd name="connsiteY12" fmla="*/ 790575 h 790575"/>
              <a:gd name="connsiteX13" fmla="*/ 2244725 w 2376551"/>
              <a:gd name="connsiteY13" fmla="*/ 790575 h 790575"/>
              <a:gd name="connsiteX14" fmla="*/ 131826 w 2376551"/>
              <a:gd name="connsiteY14" fmla="*/ 790575 h 790575"/>
              <a:gd name="connsiteX15" fmla="*/ 131826 w 2376551"/>
              <a:gd name="connsiteY15" fmla="*/ 790575 h 790575"/>
              <a:gd name="connsiteX16" fmla="*/ 0 w 2376551"/>
              <a:gd name="connsiteY16" fmla="*/ 658749 h 790575"/>
              <a:gd name="connsiteX17" fmla="*/ 0 w 2376551"/>
              <a:gd name="connsiteY17" fmla="*/ 658749 h 790575"/>
              <a:gd name="connsiteX18" fmla="*/ 0 w 2376551"/>
              <a:gd name="connsiteY18" fmla="*/ 131699 h 790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376551" h="790575">
                <a:moveTo>
                  <a:pt x="0" y="131699"/>
                </a:moveTo>
                <a:cubicBezTo>
                  <a:pt x="0" y="58927"/>
                  <a:pt x="59054" y="0"/>
                  <a:pt x="131826" y="0"/>
                </a:cubicBezTo>
                <a:cubicBezTo>
                  <a:pt x="131826" y="0"/>
                  <a:pt x="131826" y="0"/>
                  <a:pt x="131826" y="0"/>
                </a:cubicBezTo>
                <a:lnTo>
                  <a:pt x="131826" y="0"/>
                </a:lnTo>
                <a:lnTo>
                  <a:pt x="2244725" y="0"/>
                </a:lnTo>
                <a:lnTo>
                  <a:pt x="2244725" y="0"/>
                </a:lnTo>
                <a:cubicBezTo>
                  <a:pt x="2317496" y="0"/>
                  <a:pt x="2376551" y="58927"/>
                  <a:pt x="2376423" y="131699"/>
                </a:cubicBezTo>
                <a:cubicBezTo>
                  <a:pt x="2376423" y="131699"/>
                  <a:pt x="2376423" y="131699"/>
                  <a:pt x="2376423" y="131699"/>
                </a:cubicBezTo>
                <a:lnTo>
                  <a:pt x="2376551" y="131699"/>
                </a:lnTo>
                <a:lnTo>
                  <a:pt x="2376551" y="658749"/>
                </a:lnTo>
                <a:lnTo>
                  <a:pt x="2376551" y="658749"/>
                </a:lnTo>
                <a:cubicBezTo>
                  <a:pt x="2376551" y="731519"/>
                  <a:pt x="2317496" y="790575"/>
                  <a:pt x="2244725" y="790575"/>
                </a:cubicBezTo>
                <a:cubicBezTo>
                  <a:pt x="2244725" y="790575"/>
                  <a:pt x="2244725" y="790575"/>
                  <a:pt x="2244725" y="790575"/>
                </a:cubicBezTo>
                <a:lnTo>
                  <a:pt x="2244725" y="790575"/>
                </a:lnTo>
                <a:lnTo>
                  <a:pt x="131826" y="790575"/>
                </a:lnTo>
                <a:lnTo>
                  <a:pt x="131826" y="790575"/>
                </a:lnTo>
                <a:cubicBezTo>
                  <a:pt x="59054" y="790575"/>
                  <a:pt x="0" y="731519"/>
                  <a:pt x="0" y="658749"/>
                </a:cubicBezTo>
                <a:cubicBezTo>
                  <a:pt x="0" y="658749"/>
                  <a:pt x="0" y="658749"/>
                  <a:pt x="0" y="658749"/>
                </a:cubicBezTo>
                <a:lnTo>
                  <a:pt x="0" y="131699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279650" y="2421001"/>
            <a:ext cx="2376551" cy="792098"/>
          </a:xfrm>
          <a:custGeom>
            <a:avLst/>
            <a:gdLst>
              <a:gd name="connsiteX0" fmla="*/ 0 w 2376551"/>
              <a:gd name="connsiteY0" fmla="*/ 131952 h 792098"/>
              <a:gd name="connsiteX1" fmla="*/ 132029 w 2376551"/>
              <a:gd name="connsiteY1" fmla="*/ 0 h 792098"/>
              <a:gd name="connsiteX2" fmla="*/ 132029 w 2376551"/>
              <a:gd name="connsiteY2" fmla="*/ 0 h 792098"/>
              <a:gd name="connsiteX3" fmla="*/ 132029 w 2376551"/>
              <a:gd name="connsiteY3" fmla="*/ 0 h 792098"/>
              <a:gd name="connsiteX4" fmla="*/ 2244470 w 2376551"/>
              <a:gd name="connsiteY4" fmla="*/ 0 h 792098"/>
              <a:gd name="connsiteX5" fmla="*/ 2244470 w 2376551"/>
              <a:gd name="connsiteY5" fmla="*/ 0 h 792098"/>
              <a:gd name="connsiteX6" fmla="*/ 2376423 w 2376551"/>
              <a:gd name="connsiteY6" fmla="*/ 131952 h 792098"/>
              <a:gd name="connsiteX7" fmla="*/ 2376423 w 2376551"/>
              <a:gd name="connsiteY7" fmla="*/ 131952 h 792098"/>
              <a:gd name="connsiteX8" fmla="*/ 2376551 w 2376551"/>
              <a:gd name="connsiteY8" fmla="*/ 131952 h 792098"/>
              <a:gd name="connsiteX9" fmla="*/ 2376551 w 2376551"/>
              <a:gd name="connsiteY9" fmla="*/ 660019 h 792098"/>
              <a:gd name="connsiteX10" fmla="*/ 2376551 w 2376551"/>
              <a:gd name="connsiteY10" fmla="*/ 660019 h 792098"/>
              <a:gd name="connsiteX11" fmla="*/ 2244470 w 2376551"/>
              <a:gd name="connsiteY11" fmla="*/ 792098 h 792098"/>
              <a:gd name="connsiteX12" fmla="*/ 2244470 w 2376551"/>
              <a:gd name="connsiteY12" fmla="*/ 792098 h 792098"/>
              <a:gd name="connsiteX13" fmla="*/ 2244470 w 2376551"/>
              <a:gd name="connsiteY13" fmla="*/ 792098 h 792098"/>
              <a:gd name="connsiteX14" fmla="*/ 132029 w 2376551"/>
              <a:gd name="connsiteY14" fmla="*/ 792098 h 792098"/>
              <a:gd name="connsiteX15" fmla="*/ 132029 w 2376551"/>
              <a:gd name="connsiteY15" fmla="*/ 792098 h 792098"/>
              <a:gd name="connsiteX16" fmla="*/ 0 w 2376551"/>
              <a:gd name="connsiteY16" fmla="*/ 660019 h 792098"/>
              <a:gd name="connsiteX17" fmla="*/ 0 w 2376551"/>
              <a:gd name="connsiteY17" fmla="*/ 660019 h 792098"/>
              <a:gd name="connsiteX18" fmla="*/ 0 w 2376551"/>
              <a:gd name="connsiteY18" fmla="*/ 131952 h 7920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376551" h="792098">
                <a:moveTo>
                  <a:pt x="0" y="131952"/>
                </a:moveTo>
                <a:cubicBezTo>
                  <a:pt x="0" y="59054"/>
                  <a:pt x="59105" y="0"/>
                  <a:pt x="132029" y="0"/>
                </a:cubicBezTo>
                <a:cubicBezTo>
                  <a:pt x="132029" y="0"/>
                  <a:pt x="132029" y="0"/>
                  <a:pt x="132029" y="0"/>
                </a:cubicBezTo>
                <a:lnTo>
                  <a:pt x="132029" y="0"/>
                </a:lnTo>
                <a:lnTo>
                  <a:pt x="2244470" y="0"/>
                </a:lnTo>
                <a:lnTo>
                  <a:pt x="2244470" y="0"/>
                </a:lnTo>
                <a:cubicBezTo>
                  <a:pt x="2317369" y="0"/>
                  <a:pt x="2376551" y="59054"/>
                  <a:pt x="2376423" y="131952"/>
                </a:cubicBezTo>
                <a:cubicBezTo>
                  <a:pt x="2376423" y="131952"/>
                  <a:pt x="2376423" y="131952"/>
                  <a:pt x="2376423" y="131952"/>
                </a:cubicBezTo>
                <a:lnTo>
                  <a:pt x="2376551" y="131952"/>
                </a:lnTo>
                <a:lnTo>
                  <a:pt x="2376551" y="660019"/>
                </a:lnTo>
                <a:lnTo>
                  <a:pt x="2376551" y="660019"/>
                </a:lnTo>
                <a:cubicBezTo>
                  <a:pt x="2376551" y="733044"/>
                  <a:pt x="2317369" y="792098"/>
                  <a:pt x="2244470" y="792098"/>
                </a:cubicBezTo>
                <a:cubicBezTo>
                  <a:pt x="2244470" y="792098"/>
                  <a:pt x="2244470" y="792098"/>
                  <a:pt x="2244470" y="792098"/>
                </a:cubicBezTo>
                <a:lnTo>
                  <a:pt x="2244470" y="792098"/>
                </a:lnTo>
                <a:lnTo>
                  <a:pt x="132029" y="792098"/>
                </a:lnTo>
                <a:lnTo>
                  <a:pt x="132029" y="792098"/>
                </a:lnTo>
                <a:cubicBezTo>
                  <a:pt x="59105" y="792098"/>
                  <a:pt x="0" y="733044"/>
                  <a:pt x="0" y="660019"/>
                </a:cubicBezTo>
                <a:cubicBezTo>
                  <a:pt x="0" y="660019"/>
                  <a:pt x="0" y="660019"/>
                  <a:pt x="0" y="660019"/>
                </a:cubicBezTo>
                <a:lnTo>
                  <a:pt x="0" y="131952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279650" y="3573526"/>
            <a:ext cx="2376551" cy="792098"/>
          </a:xfrm>
          <a:custGeom>
            <a:avLst/>
            <a:gdLst>
              <a:gd name="connsiteX0" fmla="*/ 0 w 2376551"/>
              <a:gd name="connsiteY0" fmla="*/ 131952 h 792098"/>
              <a:gd name="connsiteX1" fmla="*/ 132029 w 2376551"/>
              <a:gd name="connsiteY1" fmla="*/ 0 h 792098"/>
              <a:gd name="connsiteX2" fmla="*/ 132029 w 2376551"/>
              <a:gd name="connsiteY2" fmla="*/ 0 h 792098"/>
              <a:gd name="connsiteX3" fmla="*/ 132029 w 2376551"/>
              <a:gd name="connsiteY3" fmla="*/ 0 h 792098"/>
              <a:gd name="connsiteX4" fmla="*/ 2244470 w 2376551"/>
              <a:gd name="connsiteY4" fmla="*/ 0 h 792098"/>
              <a:gd name="connsiteX5" fmla="*/ 2244470 w 2376551"/>
              <a:gd name="connsiteY5" fmla="*/ 0 h 792098"/>
              <a:gd name="connsiteX6" fmla="*/ 2376423 w 2376551"/>
              <a:gd name="connsiteY6" fmla="*/ 131952 h 792098"/>
              <a:gd name="connsiteX7" fmla="*/ 2376423 w 2376551"/>
              <a:gd name="connsiteY7" fmla="*/ 131952 h 792098"/>
              <a:gd name="connsiteX8" fmla="*/ 2376551 w 2376551"/>
              <a:gd name="connsiteY8" fmla="*/ 131952 h 792098"/>
              <a:gd name="connsiteX9" fmla="*/ 2376551 w 2376551"/>
              <a:gd name="connsiteY9" fmla="*/ 660019 h 792098"/>
              <a:gd name="connsiteX10" fmla="*/ 2376551 w 2376551"/>
              <a:gd name="connsiteY10" fmla="*/ 660019 h 792098"/>
              <a:gd name="connsiteX11" fmla="*/ 2244470 w 2376551"/>
              <a:gd name="connsiteY11" fmla="*/ 792098 h 792098"/>
              <a:gd name="connsiteX12" fmla="*/ 2244470 w 2376551"/>
              <a:gd name="connsiteY12" fmla="*/ 792098 h 792098"/>
              <a:gd name="connsiteX13" fmla="*/ 2244470 w 2376551"/>
              <a:gd name="connsiteY13" fmla="*/ 792098 h 792098"/>
              <a:gd name="connsiteX14" fmla="*/ 132029 w 2376551"/>
              <a:gd name="connsiteY14" fmla="*/ 792098 h 792098"/>
              <a:gd name="connsiteX15" fmla="*/ 132029 w 2376551"/>
              <a:gd name="connsiteY15" fmla="*/ 792098 h 792098"/>
              <a:gd name="connsiteX16" fmla="*/ 0 w 2376551"/>
              <a:gd name="connsiteY16" fmla="*/ 660019 h 792098"/>
              <a:gd name="connsiteX17" fmla="*/ 0 w 2376551"/>
              <a:gd name="connsiteY17" fmla="*/ 660019 h 792098"/>
              <a:gd name="connsiteX18" fmla="*/ 0 w 2376551"/>
              <a:gd name="connsiteY18" fmla="*/ 131952 h 7920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376551" h="792098">
                <a:moveTo>
                  <a:pt x="0" y="131952"/>
                </a:moveTo>
                <a:cubicBezTo>
                  <a:pt x="0" y="59054"/>
                  <a:pt x="59105" y="0"/>
                  <a:pt x="132029" y="0"/>
                </a:cubicBezTo>
                <a:cubicBezTo>
                  <a:pt x="132029" y="0"/>
                  <a:pt x="132029" y="0"/>
                  <a:pt x="132029" y="0"/>
                </a:cubicBezTo>
                <a:lnTo>
                  <a:pt x="132029" y="0"/>
                </a:lnTo>
                <a:lnTo>
                  <a:pt x="2244470" y="0"/>
                </a:lnTo>
                <a:lnTo>
                  <a:pt x="2244470" y="0"/>
                </a:lnTo>
                <a:cubicBezTo>
                  <a:pt x="2317369" y="0"/>
                  <a:pt x="2376551" y="59054"/>
                  <a:pt x="2376423" y="131952"/>
                </a:cubicBezTo>
                <a:cubicBezTo>
                  <a:pt x="2376423" y="131952"/>
                  <a:pt x="2376423" y="131952"/>
                  <a:pt x="2376423" y="131952"/>
                </a:cubicBezTo>
                <a:lnTo>
                  <a:pt x="2376551" y="131952"/>
                </a:lnTo>
                <a:lnTo>
                  <a:pt x="2376551" y="660019"/>
                </a:lnTo>
                <a:lnTo>
                  <a:pt x="2376551" y="660019"/>
                </a:lnTo>
                <a:cubicBezTo>
                  <a:pt x="2376551" y="733044"/>
                  <a:pt x="2317369" y="792098"/>
                  <a:pt x="2244470" y="792098"/>
                </a:cubicBezTo>
                <a:cubicBezTo>
                  <a:pt x="2244470" y="792098"/>
                  <a:pt x="2244470" y="792098"/>
                  <a:pt x="2244470" y="792098"/>
                </a:cubicBezTo>
                <a:lnTo>
                  <a:pt x="2244470" y="792098"/>
                </a:lnTo>
                <a:lnTo>
                  <a:pt x="132029" y="792098"/>
                </a:lnTo>
                <a:lnTo>
                  <a:pt x="132029" y="792098"/>
                </a:lnTo>
                <a:cubicBezTo>
                  <a:pt x="59105" y="792098"/>
                  <a:pt x="0" y="733044"/>
                  <a:pt x="0" y="660019"/>
                </a:cubicBezTo>
                <a:cubicBezTo>
                  <a:pt x="0" y="660019"/>
                  <a:pt x="0" y="660019"/>
                  <a:pt x="0" y="660019"/>
                </a:cubicBezTo>
                <a:lnTo>
                  <a:pt x="0" y="131952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872101" y="4797425"/>
            <a:ext cx="2376423" cy="792162"/>
          </a:xfrm>
          <a:custGeom>
            <a:avLst/>
            <a:gdLst>
              <a:gd name="connsiteX0" fmla="*/ 0 w 2376423"/>
              <a:gd name="connsiteY0" fmla="*/ 132079 h 792162"/>
              <a:gd name="connsiteX1" fmla="*/ 131952 w 2376423"/>
              <a:gd name="connsiteY1" fmla="*/ 0 h 792162"/>
              <a:gd name="connsiteX2" fmla="*/ 131952 w 2376423"/>
              <a:gd name="connsiteY2" fmla="*/ 0 h 792162"/>
              <a:gd name="connsiteX3" fmla="*/ 131952 w 2376423"/>
              <a:gd name="connsiteY3" fmla="*/ 0 h 792162"/>
              <a:gd name="connsiteX4" fmla="*/ 2244344 w 2376423"/>
              <a:gd name="connsiteY4" fmla="*/ 0 h 792162"/>
              <a:gd name="connsiteX5" fmla="*/ 2244344 w 2376423"/>
              <a:gd name="connsiteY5" fmla="*/ 0 h 792162"/>
              <a:gd name="connsiteX6" fmla="*/ 2376423 w 2376423"/>
              <a:gd name="connsiteY6" fmla="*/ 132079 h 792162"/>
              <a:gd name="connsiteX7" fmla="*/ 2376423 w 2376423"/>
              <a:gd name="connsiteY7" fmla="*/ 132079 h 792162"/>
              <a:gd name="connsiteX8" fmla="*/ 2376423 w 2376423"/>
              <a:gd name="connsiteY8" fmla="*/ 132079 h 792162"/>
              <a:gd name="connsiteX9" fmla="*/ 2376423 w 2376423"/>
              <a:gd name="connsiteY9" fmla="*/ 660146 h 792162"/>
              <a:gd name="connsiteX10" fmla="*/ 2376423 w 2376423"/>
              <a:gd name="connsiteY10" fmla="*/ 660146 h 792162"/>
              <a:gd name="connsiteX11" fmla="*/ 2244344 w 2376423"/>
              <a:gd name="connsiteY11" fmla="*/ 792162 h 792162"/>
              <a:gd name="connsiteX12" fmla="*/ 2244344 w 2376423"/>
              <a:gd name="connsiteY12" fmla="*/ 792162 h 792162"/>
              <a:gd name="connsiteX13" fmla="*/ 2244344 w 2376423"/>
              <a:gd name="connsiteY13" fmla="*/ 792162 h 792162"/>
              <a:gd name="connsiteX14" fmla="*/ 131952 w 2376423"/>
              <a:gd name="connsiteY14" fmla="*/ 792162 h 792162"/>
              <a:gd name="connsiteX15" fmla="*/ 131952 w 2376423"/>
              <a:gd name="connsiteY15" fmla="*/ 792162 h 792162"/>
              <a:gd name="connsiteX16" fmla="*/ 0 w 2376423"/>
              <a:gd name="connsiteY16" fmla="*/ 660146 h 792162"/>
              <a:gd name="connsiteX17" fmla="*/ 0 w 2376423"/>
              <a:gd name="connsiteY17" fmla="*/ 660146 h 792162"/>
              <a:gd name="connsiteX18" fmla="*/ 0 w 2376423"/>
              <a:gd name="connsiteY18" fmla="*/ 132079 h 7921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376423" h="792162">
                <a:moveTo>
                  <a:pt x="0" y="132079"/>
                </a:moveTo>
                <a:cubicBezTo>
                  <a:pt x="0" y="59054"/>
                  <a:pt x="59054" y="0"/>
                  <a:pt x="131952" y="0"/>
                </a:cubicBezTo>
                <a:cubicBezTo>
                  <a:pt x="131952" y="0"/>
                  <a:pt x="131952" y="0"/>
                  <a:pt x="131952" y="0"/>
                </a:cubicBezTo>
                <a:lnTo>
                  <a:pt x="131952" y="0"/>
                </a:lnTo>
                <a:lnTo>
                  <a:pt x="2244344" y="0"/>
                </a:lnTo>
                <a:lnTo>
                  <a:pt x="2244344" y="0"/>
                </a:lnTo>
                <a:cubicBezTo>
                  <a:pt x="2317369" y="0"/>
                  <a:pt x="2376423" y="59054"/>
                  <a:pt x="2376423" y="132079"/>
                </a:cubicBezTo>
                <a:cubicBezTo>
                  <a:pt x="2376423" y="132079"/>
                  <a:pt x="2376423" y="132079"/>
                  <a:pt x="2376423" y="132079"/>
                </a:cubicBezTo>
                <a:lnTo>
                  <a:pt x="2376423" y="132079"/>
                </a:lnTo>
                <a:lnTo>
                  <a:pt x="2376423" y="660146"/>
                </a:lnTo>
                <a:lnTo>
                  <a:pt x="2376423" y="660146"/>
                </a:lnTo>
                <a:cubicBezTo>
                  <a:pt x="2376423" y="733044"/>
                  <a:pt x="2317369" y="792162"/>
                  <a:pt x="2244344" y="792162"/>
                </a:cubicBezTo>
                <a:cubicBezTo>
                  <a:pt x="2244344" y="792162"/>
                  <a:pt x="2244344" y="792162"/>
                  <a:pt x="2244344" y="792162"/>
                </a:cubicBezTo>
                <a:lnTo>
                  <a:pt x="2244344" y="792162"/>
                </a:lnTo>
                <a:lnTo>
                  <a:pt x="131952" y="792162"/>
                </a:lnTo>
                <a:lnTo>
                  <a:pt x="131952" y="792162"/>
                </a:lnTo>
                <a:cubicBezTo>
                  <a:pt x="59054" y="792162"/>
                  <a:pt x="0" y="733044"/>
                  <a:pt x="0" y="660146"/>
                </a:cubicBezTo>
                <a:cubicBezTo>
                  <a:pt x="0" y="660146"/>
                  <a:pt x="0" y="660146"/>
                  <a:pt x="0" y="660146"/>
                </a:cubicBezTo>
                <a:lnTo>
                  <a:pt x="0" y="132079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7464425" y="3573526"/>
            <a:ext cx="2376551" cy="792098"/>
          </a:xfrm>
          <a:custGeom>
            <a:avLst/>
            <a:gdLst>
              <a:gd name="connsiteX0" fmla="*/ 0 w 2376551"/>
              <a:gd name="connsiteY0" fmla="*/ 131952 h 792098"/>
              <a:gd name="connsiteX1" fmla="*/ 132079 w 2376551"/>
              <a:gd name="connsiteY1" fmla="*/ 0 h 792098"/>
              <a:gd name="connsiteX2" fmla="*/ 132079 w 2376551"/>
              <a:gd name="connsiteY2" fmla="*/ 0 h 792098"/>
              <a:gd name="connsiteX3" fmla="*/ 132079 w 2376551"/>
              <a:gd name="connsiteY3" fmla="*/ 0 h 792098"/>
              <a:gd name="connsiteX4" fmla="*/ 2244470 w 2376551"/>
              <a:gd name="connsiteY4" fmla="*/ 0 h 792098"/>
              <a:gd name="connsiteX5" fmla="*/ 2244470 w 2376551"/>
              <a:gd name="connsiteY5" fmla="*/ 0 h 792098"/>
              <a:gd name="connsiteX6" fmla="*/ 2376423 w 2376551"/>
              <a:gd name="connsiteY6" fmla="*/ 131952 h 792098"/>
              <a:gd name="connsiteX7" fmla="*/ 2376423 w 2376551"/>
              <a:gd name="connsiteY7" fmla="*/ 131952 h 792098"/>
              <a:gd name="connsiteX8" fmla="*/ 2376551 w 2376551"/>
              <a:gd name="connsiteY8" fmla="*/ 131952 h 792098"/>
              <a:gd name="connsiteX9" fmla="*/ 2376551 w 2376551"/>
              <a:gd name="connsiteY9" fmla="*/ 660019 h 792098"/>
              <a:gd name="connsiteX10" fmla="*/ 2376551 w 2376551"/>
              <a:gd name="connsiteY10" fmla="*/ 660019 h 792098"/>
              <a:gd name="connsiteX11" fmla="*/ 2244470 w 2376551"/>
              <a:gd name="connsiteY11" fmla="*/ 792098 h 792098"/>
              <a:gd name="connsiteX12" fmla="*/ 2244470 w 2376551"/>
              <a:gd name="connsiteY12" fmla="*/ 792098 h 792098"/>
              <a:gd name="connsiteX13" fmla="*/ 2244470 w 2376551"/>
              <a:gd name="connsiteY13" fmla="*/ 792098 h 792098"/>
              <a:gd name="connsiteX14" fmla="*/ 132079 w 2376551"/>
              <a:gd name="connsiteY14" fmla="*/ 792098 h 792098"/>
              <a:gd name="connsiteX15" fmla="*/ 132079 w 2376551"/>
              <a:gd name="connsiteY15" fmla="*/ 792098 h 792098"/>
              <a:gd name="connsiteX16" fmla="*/ 0 w 2376551"/>
              <a:gd name="connsiteY16" fmla="*/ 660019 h 792098"/>
              <a:gd name="connsiteX17" fmla="*/ 0 w 2376551"/>
              <a:gd name="connsiteY17" fmla="*/ 660019 h 792098"/>
              <a:gd name="connsiteX18" fmla="*/ 0 w 2376551"/>
              <a:gd name="connsiteY18" fmla="*/ 131952 h 7920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376551" h="792098">
                <a:moveTo>
                  <a:pt x="0" y="131952"/>
                </a:moveTo>
                <a:cubicBezTo>
                  <a:pt x="0" y="59054"/>
                  <a:pt x="59054" y="0"/>
                  <a:pt x="132079" y="0"/>
                </a:cubicBezTo>
                <a:cubicBezTo>
                  <a:pt x="132079" y="0"/>
                  <a:pt x="132079" y="0"/>
                  <a:pt x="132079" y="0"/>
                </a:cubicBezTo>
                <a:lnTo>
                  <a:pt x="132079" y="0"/>
                </a:lnTo>
                <a:lnTo>
                  <a:pt x="2244470" y="0"/>
                </a:lnTo>
                <a:lnTo>
                  <a:pt x="2244470" y="0"/>
                </a:lnTo>
                <a:cubicBezTo>
                  <a:pt x="2317368" y="0"/>
                  <a:pt x="2376551" y="59054"/>
                  <a:pt x="2376423" y="131952"/>
                </a:cubicBezTo>
                <a:cubicBezTo>
                  <a:pt x="2376423" y="131952"/>
                  <a:pt x="2376423" y="131952"/>
                  <a:pt x="2376423" y="131952"/>
                </a:cubicBezTo>
                <a:lnTo>
                  <a:pt x="2376551" y="131952"/>
                </a:lnTo>
                <a:lnTo>
                  <a:pt x="2376551" y="660019"/>
                </a:lnTo>
                <a:lnTo>
                  <a:pt x="2376551" y="660019"/>
                </a:lnTo>
                <a:cubicBezTo>
                  <a:pt x="2376551" y="733044"/>
                  <a:pt x="2317368" y="792098"/>
                  <a:pt x="2244470" y="792098"/>
                </a:cubicBezTo>
                <a:cubicBezTo>
                  <a:pt x="2244470" y="792098"/>
                  <a:pt x="2244470" y="792098"/>
                  <a:pt x="2244470" y="792098"/>
                </a:cubicBezTo>
                <a:lnTo>
                  <a:pt x="2244470" y="792098"/>
                </a:lnTo>
                <a:lnTo>
                  <a:pt x="132079" y="792098"/>
                </a:lnTo>
                <a:lnTo>
                  <a:pt x="132079" y="792098"/>
                </a:lnTo>
                <a:cubicBezTo>
                  <a:pt x="59054" y="792098"/>
                  <a:pt x="0" y="733044"/>
                  <a:pt x="0" y="660019"/>
                </a:cubicBezTo>
                <a:cubicBezTo>
                  <a:pt x="0" y="660019"/>
                  <a:pt x="0" y="660019"/>
                  <a:pt x="0" y="660019"/>
                </a:cubicBezTo>
                <a:lnTo>
                  <a:pt x="0" y="131952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7464425" y="2421001"/>
            <a:ext cx="2376551" cy="792098"/>
          </a:xfrm>
          <a:custGeom>
            <a:avLst/>
            <a:gdLst>
              <a:gd name="connsiteX0" fmla="*/ 0 w 2376551"/>
              <a:gd name="connsiteY0" fmla="*/ 131952 h 792098"/>
              <a:gd name="connsiteX1" fmla="*/ 132079 w 2376551"/>
              <a:gd name="connsiteY1" fmla="*/ 0 h 792098"/>
              <a:gd name="connsiteX2" fmla="*/ 132079 w 2376551"/>
              <a:gd name="connsiteY2" fmla="*/ 0 h 792098"/>
              <a:gd name="connsiteX3" fmla="*/ 132079 w 2376551"/>
              <a:gd name="connsiteY3" fmla="*/ 0 h 792098"/>
              <a:gd name="connsiteX4" fmla="*/ 2244470 w 2376551"/>
              <a:gd name="connsiteY4" fmla="*/ 0 h 792098"/>
              <a:gd name="connsiteX5" fmla="*/ 2244470 w 2376551"/>
              <a:gd name="connsiteY5" fmla="*/ 0 h 792098"/>
              <a:gd name="connsiteX6" fmla="*/ 2376423 w 2376551"/>
              <a:gd name="connsiteY6" fmla="*/ 131952 h 792098"/>
              <a:gd name="connsiteX7" fmla="*/ 2376423 w 2376551"/>
              <a:gd name="connsiteY7" fmla="*/ 131952 h 792098"/>
              <a:gd name="connsiteX8" fmla="*/ 2376551 w 2376551"/>
              <a:gd name="connsiteY8" fmla="*/ 131952 h 792098"/>
              <a:gd name="connsiteX9" fmla="*/ 2376551 w 2376551"/>
              <a:gd name="connsiteY9" fmla="*/ 660019 h 792098"/>
              <a:gd name="connsiteX10" fmla="*/ 2376551 w 2376551"/>
              <a:gd name="connsiteY10" fmla="*/ 660019 h 792098"/>
              <a:gd name="connsiteX11" fmla="*/ 2244470 w 2376551"/>
              <a:gd name="connsiteY11" fmla="*/ 792098 h 792098"/>
              <a:gd name="connsiteX12" fmla="*/ 2244470 w 2376551"/>
              <a:gd name="connsiteY12" fmla="*/ 792098 h 792098"/>
              <a:gd name="connsiteX13" fmla="*/ 2244470 w 2376551"/>
              <a:gd name="connsiteY13" fmla="*/ 792098 h 792098"/>
              <a:gd name="connsiteX14" fmla="*/ 132079 w 2376551"/>
              <a:gd name="connsiteY14" fmla="*/ 792098 h 792098"/>
              <a:gd name="connsiteX15" fmla="*/ 132079 w 2376551"/>
              <a:gd name="connsiteY15" fmla="*/ 792098 h 792098"/>
              <a:gd name="connsiteX16" fmla="*/ 0 w 2376551"/>
              <a:gd name="connsiteY16" fmla="*/ 660019 h 792098"/>
              <a:gd name="connsiteX17" fmla="*/ 0 w 2376551"/>
              <a:gd name="connsiteY17" fmla="*/ 660019 h 792098"/>
              <a:gd name="connsiteX18" fmla="*/ 0 w 2376551"/>
              <a:gd name="connsiteY18" fmla="*/ 131952 h 7920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376551" h="792098">
                <a:moveTo>
                  <a:pt x="0" y="131952"/>
                </a:moveTo>
                <a:cubicBezTo>
                  <a:pt x="0" y="59054"/>
                  <a:pt x="59054" y="0"/>
                  <a:pt x="132079" y="0"/>
                </a:cubicBezTo>
                <a:cubicBezTo>
                  <a:pt x="132079" y="0"/>
                  <a:pt x="132079" y="0"/>
                  <a:pt x="132079" y="0"/>
                </a:cubicBezTo>
                <a:lnTo>
                  <a:pt x="132079" y="0"/>
                </a:lnTo>
                <a:lnTo>
                  <a:pt x="2244470" y="0"/>
                </a:lnTo>
                <a:lnTo>
                  <a:pt x="2244470" y="0"/>
                </a:lnTo>
                <a:cubicBezTo>
                  <a:pt x="2317368" y="0"/>
                  <a:pt x="2376551" y="59054"/>
                  <a:pt x="2376423" y="131952"/>
                </a:cubicBezTo>
                <a:cubicBezTo>
                  <a:pt x="2376423" y="131952"/>
                  <a:pt x="2376423" y="131952"/>
                  <a:pt x="2376423" y="131952"/>
                </a:cubicBezTo>
                <a:lnTo>
                  <a:pt x="2376551" y="131952"/>
                </a:lnTo>
                <a:lnTo>
                  <a:pt x="2376551" y="660019"/>
                </a:lnTo>
                <a:lnTo>
                  <a:pt x="2376551" y="660019"/>
                </a:lnTo>
                <a:cubicBezTo>
                  <a:pt x="2376551" y="733044"/>
                  <a:pt x="2317368" y="792098"/>
                  <a:pt x="2244470" y="792098"/>
                </a:cubicBezTo>
                <a:cubicBezTo>
                  <a:pt x="2244470" y="792098"/>
                  <a:pt x="2244470" y="792098"/>
                  <a:pt x="2244470" y="792098"/>
                </a:cubicBezTo>
                <a:lnTo>
                  <a:pt x="2244470" y="792098"/>
                </a:lnTo>
                <a:lnTo>
                  <a:pt x="132079" y="792098"/>
                </a:lnTo>
                <a:lnTo>
                  <a:pt x="132079" y="792098"/>
                </a:lnTo>
                <a:cubicBezTo>
                  <a:pt x="59054" y="792098"/>
                  <a:pt x="0" y="733044"/>
                  <a:pt x="0" y="660019"/>
                </a:cubicBezTo>
                <a:cubicBezTo>
                  <a:pt x="0" y="660019"/>
                  <a:pt x="0" y="660019"/>
                  <a:pt x="0" y="660019"/>
                </a:cubicBezTo>
                <a:lnTo>
                  <a:pt x="0" y="131952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5016500" y="2276475"/>
            <a:ext cx="1943100" cy="1944751"/>
          </a:xfrm>
          <a:custGeom>
            <a:avLst/>
            <a:gdLst>
              <a:gd name="connsiteX0" fmla="*/ 0 w 1943100"/>
              <a:gd name="connsiteY0" fmla="*/ 972311 h 1944751"/>
              <a:gd name="connsiteX1" fmla="*/ 971550 w 1943100"/>
              <a:gd name="connsiteY1" fmla="*/ 0 h 1944751"/>
              <a:gd name="connsiteX2" fmla="*/ 971550 w 1943100"/>
              <a:gd name="connsiteY2" fmla="*/ 0 h 1944751"/>
              <a:gd name="connsiteX3" fmla="*/ 971550 w 1943100"/>
              <a:gd name="connsiteY3" fmla="*/ 0 h 1944751"/>
              <a:gd name="connsiteX4" fmla="*/ 1943100 w 1943100"/>
              <a:gd name="connsiteY4" fmla="*/ 972311 h 1944751"/>
              <a:gd name="connsiteX5" fmla="*/ 1943100 w 1943100"/>
              <a:gd name="connsiteY5" fmla="*/ 972311 h 1944751"/>
              <a:gd name="connsiteX6" fmla="*/ 1943100 w 1943100"/>
              <a:gd name="connsiteY6" fmla="*/ 972311 h 1944751"/>
              <a:gd name="connsiteX7" fmla="*/ 971550 w 1943100"/>
              <a:gd name="connsiteY7" fmla="*/ 1944751 h 1944751"/>
              <a:gd name="connsiteX8" fmla="*/ 971550 w 1943100"/>
              <a:gd name="connsiteY8" fmla="*/ 1944751 h 1944751"/>
              <a:gd name="connsiteX9" fmla="*/ 971550 w 1943100"/>
              <a:gd name="connsiteY9" fmla="*/ 1944751 h 1944751"/>
              <a:gd name="connsiteX10" fmla="*/ 0 w 1943100"/>
              <a:gd name="connsiteY10" fmla="*/ 972311 h 1944751"/>
              <a:gd name="connsiteX11" fmla="*/ 0 w 1943100"/>
              <a:gd name="connsiteY11" fmla="*/ 972311 h 19447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943100" h="1944751">
                <a:moveTo>
                  <a:pt x="0" y="972311"/>
                </a:moveTo>
                <a:cubicBezTo>
                  <a:pt x="0" y="435355"/>
                  <a:pt x="434975" y="0"/>
                  <a:pt x="971550" y="0"/>
                </a:cubicBezTo>
                <a:cubicBezTo>
                  <a:pt x="971550" y="0"/>
                  <a:pt x="971550" y="0"/>
                  <a:pt x="971550" y="0"/>
                </a:cubicBezTo>
                <a:lnTo>
                  <a:pt x="971550" y="0"/>
                </a:lnTo>
                <a:cubicBezTo>
                  <a:pt x="1508125" y="0"/>
                  <a:pt x="1943100" y="435355"/>
                  <a:pt x="1943100" y="972311"/>
                </a:cubicBezTo>
                <a:cubicBezTo>
                  <a:pt x="1943100" y="972311"/>
                  <a:pt x="1943100" y="972311"/>
                  <a:pt x="1943100" y="972311"/>
                </a:cubicBezTo>
                <a:lnTo>
                  <a:pt x="1943100" y="972311"/>
                </a:lnTo>
                <a:cubicBezTo>
                  <a:pt x="1943100" y="1509395"/>
                  <a:pt x="1508125" y="1944751"/>
                  <a:pt x="971550" y="1944751"/>
                </a:cubicBezTo>
                <a:cubicBezTo>
                  <a:pt x="971550" y="1944751"/>
                  <a:pt x="971550" y="1944751"/>
                  <a:pt x="971550" y="1944751"/>
                </a:cubicBezTo>
                <a:lnTo>
                  <a:pt x="971550" y="1944751"/>
                </a:lnTo>
                <a:cubicBezTo>
                  <a:pt x="434975" y="1944751"/>
                  <a:pt x="0" y="1509395"/>
                  <a:pt x="0" y="972311"/>
                </a:cubicBezTo>
                <a:cubicBezTo>
                  <a:pt x="0" y="972311"/>
                  <a:pt x="0" y="972311"/>
                  <a:pt x="0" y="972311"/>
                </a:cubicBez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60600" y="3187700"/>
            <a:ext cx="2413000" cy="8382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0600" y="4343400"/>
            <a:ext cx="2413000" cy="838200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1700" y="1892300"/>
            <a:ext cx="2413000" cy="838200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1400" y="5562600"/>
            <a:ext cx="2413000" cy="838200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2200" y="3187700"/>
            <a:ext cx="2425700" cy="838200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42200" y="4343400"/>
            <a:ext cx="2425700" cy="838200"/>
          </a:xfrm>
          <a:prstGeom prst="rect">
            <a:avLst/>
          </a:prstGeom>
          <a:noFill/>
        </p:spPr>
      </p:pic>
      <p:sp>
        <p:nvSpPr>
          <p:cNvPr id="19" name="TextBox 1"/>
          <p:cNvSpPr txBox="1"/>
          <p:nvPr/>
        </p:nvSpPr>
        <p:spPr>
          <a:xfrm>
            <a:off x="2654300" y="2578100"/>
            <a:ext cx="1471295" cy="158559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2.商品拍照</a:t>
            </a:r>
            <a:endParaRPr lang="en-US" altLang="zh-CN" sz="2400" dirty="0" smtClean="0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3.商品上架</a:t>
            </a:r>
            <a:endParaRPr lang="en-US" altLang="zh-CN" sz="2400" dirty="0" smtClean="0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7835900" y="2578100"/>
            <a:ext cx="1471295" cy="158559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6.物流发货</a:t>
            </a:r>
            <a:endParaRPr lang="en-US" altLang="zh-CN" sz="2400" dirty="0" smtClean="0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5.客服接待</a:t>
            </a:r>
            <a:endParaRPr lang="en-US" altLang="zh-CN" sz="2400" dirty="0" smtClean="0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5245100" y="3073400"/>
            <a:ext cx="1471295" cy="2306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39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线上销售</a:t>
            </a:r>
            <a:endParaRPr lang="en-US" altLang="zh-CN" sz="2400" b="1" dirty="0" smtClean="0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1397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4.推广营销</a:t>
            </a:r>
            <a:endParaRPr lang="en-US" altLang="zh-CN" sz="2400" dirty="0" smtClean="0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955540" y="1355725"/>
            <a:ext cx="2004695" cy="7575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1.开设店铺</a:t>
            </a:r>
            <a:endParaRPr lang="en-US" altLang="zh-CN" sz="2400" dirty="0" smtClean="0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 idx="4294967295"/>
          </p:nvPr>
        </p:nvSpPr>
        <p:spPr>
          <a:xfrm>
            <a:off x="0" y="857250"/>
            <a:ext cx="8229600" cy="1143000"/>
          </a:xfrm>
        </p:spPr>
        <p:txBody>
          <a:bodyPr/>
          <a:lstStyle/>
          <a:p>
            <a:pPr algn="l" eaLnBrk="1" hangingPunct="1"/>
            <a:r>
              <a:rPr lang="zh-CN" altLang="en-US" sz="2800" b="1" dirty="0" smtClean="0">
                <a:solidFill>
                  <a:srgbClr val="FF0000"/>
                </a:solidFill>
              </a:rPr>
              <a:t>天猫</a:t>
            </a:r>
            <a:r>
              <a:rPr lang="zh-CN" sz="2800" b="1" dirty="0" smtClean="0">
                <a:solidFill>
                  <a:srgbClr val="FF0000"/>
                </a:solidFill>
              </a:rPr>
              <a:t>商</a:t>
            </a:r>
            <a:r>
              <a:rPr lang="zh-CN" altLang="en-US" sz="2800" dirty="0" smtClean="0">
                <a:solidFill>
                  <a:srgbClr val="FF0000"/>
                </a:solidFill>
              </a:rPr>
              <a:t>城入驻条件</a:t>
            </a:r>
            <a:r>
              <a:rPr lang="zh-CN" altLang="en-US" sz="2800" dirty="0">
                <a:solidFill>
                  <a:srgbClr val="FF0000"/>
                </a:solidFill>
              </a:rPr>
              <a:t>：</a:t>
            </a:r>
            <a:r>
              <a:rPr lang="zh-CN" sz="2800" b="1" dirty="0" smtClean="0"/>
              <a:t>资质</a:t>
            </a:r>
            <a:endParaRPr lang="zh-CN" sz="2800" b="1" dirty="0"/>
          </a:p>
        </p:txBody>
      </p:sp>
      <p:sp>
        <p:nvSpPr>
          <p:cNvPr id="8195" name="内容占位符 2"/>
          <p:cNvSpPr txBox="1">
            <a:spLocks noChangeArrowheads="1"/>
          </p:cNvSpPr>
          <p:nvPr/>
        </p:nvSpPr>
        <p:spPr bwMode="auto">
          <a:xfrm>
            <a:off x="2166938" y="2286000"/>
            <a:ext cx="3500437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sz="2800" dirty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sz="2800" dirty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sz="2800" dirty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）品牌商或厂商</a:t>
            </a:r>
            <a:endParaRPr lang="en-US" sz="2800" dirty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sz="2800" dirty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sz="2800" dirty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sz="2800" dirty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sz="2800" dirty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）代理商</a:t>
            </a:r>
            <a:endParaRPr lang="zh-CN" sz="2800" dirty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96" name="Picture 6" descr="http://hiphotos.baidu.com/1314wu/pic/item/e97de31c5e9f33a586d6b61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2286000"/>
            <a:ext cx="4400550" cy="3829050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内容占位符 2"/>
          <p:cNvSpPr txBox="1">
            <a:spLocks noChangeArrowheads="1"/>
          </p:cNvSpPr>
          <p:nvPr/>
        </p:nvSpPr>
        <p:spPr bwMode="auto">
          <a:xfrm>
            <a:off x="3738563" y="1340768"/>
            <a:ext cx="703795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sz="2800" dirty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sz="2800" dirty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sz="2800" dirty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）品牌旗舰</a:t>
            </a:r>
            <a:r>
              <a:rPr lang="zh-CN" sz="2800" dirty="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店</a:t>
            </a:r>
            <a:endParaRPr lang="en-US" altLang="zh-CN" sz="2800" dirty="0" smtClean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2400" dirty="0"/>
              <a:t>品牌必须为企业自有，经营同一品牌、同一个一级目录下的所有产品。</a:t>
            </a:r>
            <a:endParaRPr lang="zh-CN" altLang="zh-CN" sz="2400" dirty="0"/>
          </a:p>
          <a:p>
            <a:pPr eaLnBrk="1" hangingPunct="1">
              <a:lnSpc>
                <a:spcPct val="150000"/>
              </a:lnSpc>
            </a:pPr>
            <a:endParaRPr lang="en-US" sz="2800" dirty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4" name="Picture 4" descr="D:\【淘宝大学】\【素材库】\【PPT资料】\水晶图标\生活用品\dellipack_icons_00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484784"/>
            <a:ext cx="1357313" cy="1357313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内容占位符 2"/>
          <p:cNvSpPr txBox="1">
            <a:spLocks noChangeArrowheads="1"/>
          </p:cNvSpPr>
          <p:nvPr/>
        </p:nvSpPr>
        <p:spPr bwMode="auto">
          <a:xfrm>
            <a:off x="3846950" y="3132063"/>
            <a:ext cx="30718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sz="2800" dirty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sz="2800" dirty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sz="2800" dirty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）品牌专卖店</a:t>
            </a:r>
            <a:endParaRPr lang="en-US" sz="2800" dirty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6" name="Picture 4" descr="D:\【淘宝大学】\【素材库】\【PPT资料】\水晶图标\生活用品\dellipack_icons_00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637" y="3132063"/>
            <a:ext cx="1357313" cy="1357312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内容占位符 2"/>
          <p:cNvSpPr txBox="1">
            <a:spLocks noChangeArrowheads="1"/>
          </p:cNvSpPr>
          <p:nvPr/>
        </p:nvSpPr>
        <p:spPr bwMode="auto">
          <a:xfrm>
            <a:off x="3860498" y="4710311"/>
            <a:ext cx="30718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sz="2800" dirty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sz="2800" dirty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sz="2800" dirty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）品牌专营店</a:t>
            </a:r>
            <a:endParaRPr lang="en-US" sz="2800" dirty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8" name="Picture 4" descr="D:\【淘宝大学】\【素材库】\【PPT资料】\水晶图标\生活用品\dellipack_icons_00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85" y="4785737"/>
            <a:ext cx="1357313" cy="1357312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标题 1"/>
          <p:cNvSpPr txBox="1"/>
          <p:nvPr/>
        </p:nvSpPr>
        <p:spPr bwMode="auto">
          <a:xfrm>
            <a:off x="1981200" y="62068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marL="914400" indent="-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 panose="020F0502020204030204" charset="0"/>
              </a:defRPr>
            </a:lvl1pPr>
            <a:lvl2pPr marL="914400" indent="-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914400" indent="-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914400" indent="-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914400" indent="-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1371600" indent="-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1828800" indent="-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2286000" indent="-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2743200" indent="-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r>
              <a:rPr lang="zh-CN" altLang="en-US" sz="2800" dirty="0" smtClean="0">
                <a:solidFill>
                  <a:srgbClr val="FF0000"/>
                </a:solidFill>
              </a:rPr>
              <a:t>类型：</a:t>
            </a:r>
            <a:r>
              <a:rPr lang="zh-CN" sz="2800" dirty="0" smtClean="0"/>
              <a:t>资质</a:t>
            </a:r>
            <a:endParaRPr lang="zh-CN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846950" y="3882538"/>
            <a:ext cx="6641538" cy="109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企业须取得品牌持有者的正式授权，经营授权品牌下同一一级类目内的所有产品。</a:t>
            </a:r>
            <a:endParaRPr lang="zh-CN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738562" y="5301208"/>
            <a:ext cx="6929438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企业须具有自有品牌或他人品牌的品牌资质，在淘宝商城经营同一一级类目下经营多个（至少两个）品牌</a:t>
            </a:r>
            <a:r>
              <a:rPr lang="zh-CN" altLang="zh-CN" dirty="0"/>
              <a:t>。</a:t>
            </a:r>
            <a:endParaRPr lang="zh-CN" altLang="zh-CN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 idx="4294967295"/>
          </p:nvPr>
        </p:nvSpPr>
        <p:spPr>
          <a:xfrm>
            <a:off x="0" y="836930"/>
            <a:ext cx="4114800" cy="1143000"/>
          </a:xfrm>
        </p:spPr>
        <p:txBody>
          <a:bodyPr/>
          <a:lstStyle/>
          <a:p>
            <a:pPr algn="l" eaLnBrk="1" hangingPunct="1"/>
            <a:r>
              <a:rPr lang="zh-CN" altLang="en-US" sz="2800" dirty="0">
                <a:solidFill>
                  <a:srgbClr val="FF0000"/>
                </a:solidFill>
              </a:rPr>
              <a:t>天猫</a:t>
            </a:r>
            <a:r>
              <a:rPr lang="zh-CN" sz="2800" b="1" dirty="0" smtClean="0">
                <a:solidFill>
                  <a:srgbClr val="FF0000"/>
                </a:solidFill>
              </a:rPr>
              <a:t>费用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：</a:t>
            </a:r>
            <a:endParaRPr lang="zh-CN" sz="2800" b="1" dirty="0">
              <a:solidFill>
                <a:srgbClr val="FF0000"/>
              </a:solidFill>
            </a:endParaRPr>
          </a:p>
        </p:txBody>
      </p:sp>
      <p:sp>
        <p:nvSpPr>
          <p:cNvPr id="12291" name="内容占位符 2"/>
          <p:cNvSpPr txBox="1">
            <a:spLocks noChangeArrowheads="1"/>
          </p:cNvSpPr>
          <p:nvPr/>
        </p:nvSpPr>
        <p:spPr bwMode="auto">
          <a:xfrm>
            <a:off x="2166938" y="1924051"/>
            <a:ext cx="792956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400" dirty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sz="2400" dirty="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dirty="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保证金</a:t>
            </a:r>
            <a:endParaRPr lang="en-US" altLang="zh-CN" sz="2400" dirty="0" smtClean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400" dirty="0" smtClean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2400" dirty="0"/>
              <a:t>（一）品牌旗舰店、专卖店</a:t>
            </a:r>
            <a:r>
              <a:rPr lang="en-US" altLang="zh-CN" sz="2400" dirty="0"/>
              <a:t>:</a:t>
            </a:r>
            <a:r>
              <a:rPr lang="zh-CN" altLang="zh-CN" sz="2400" dirty="0"/>
              <a:t>带有</a:t>
            </a:r>
            <a:r>
              <a:rPr lang="en-US" altLang="zh-CN" sz="2400" dirty="0"/>
              <a:t>TM</a:t>
            </a:r>
            <a:r>
              <a:rPr lang="zh-CN" altLang="zh-CN" sz="2400" dirty="0"/>
              <a:t>商标的</a:t>
            </a:r>
            <a:r>
              <a:rPr lang="en-US" altLang="zh-CN" sz="2400" dirty="0"/>
              <a:t>10</a:t>
            </a:r>
            <a:r>
              <a:rPr lang="zh-CN" altLang="zh-CN" sz="2400" dirty="0"/>
              <a:t>万元，全部为</a:t>
            </a:r>
            <a:r>
              <a:rPr lang="en-US" altLang="zh-CN" sz="2400" dirty="0"/>
              <a:t>R</a:t>
            </a:r>
            <a:r>
              <a:rPr lang="zh-CN" altLang="zh-CN" sz="2400" dirty="0"/>
              <a:t>商标的</a:t>
            </a:r>
            <a:r>
              <a:rPr lang="en-US" altLang="zh-CN" sz="2400" dirty="0"/>
              <a:t>5</a:t>
            </a:r>
            <a:r>
              <a:rPr lang="zh-CN" altLang="zh-CN" sz="2400" dirty="0"/>
              <a:t>万元</a:t>
            </a:r>
            <a:r>
              <a:rPr lang="zh-CN" altLang="zh-CN" sz="2400" dirty="0" smtClean="0"/>
              <a:t>；</a:t>
            </a:r>
            <a:endParaRPr lang="en-US" altLang="zh-CN" sz="2400" dirty="0" smtClean="0"/>
          </a:p>
          <a:p>
            <a:endParaRPr lang="zh-CN" altLang="zh-CN" sz="2400" dirty="0"/>
          </a:p>
          <a:p>
            <a:r>
              <a:rPr lang="zh-CN" altLang="zh-CN" sz="2400" dirty="0"/>
              <a:t>（二）专营店：带有</a:t>
            </a:r>
            <a:r>
              <a:rPr lang="en-US" altLang="zh-CN" sz="2400" dirty="0"/>
              <a:t>TM</a:t>
            </a:r>
            <a:r>
              <a:rPr lang="zh-CN" altLang="zh-CN" sz="2400" dirty="0"/>
              <a:t>商标的</a:t>
            </a:r>
            <a:r>
              <a:rPr lang="en-US" altLang="zh-CN" sz="2400" dirty="0"/>
              <a:t>15</a:t>
            </a:r>
            <a:r>
              <a:rPr lang="zh-CN" altLang="zh-CN" sz="2400" dirty="0"/>
              <a:t>万元，全部为</a:t>
            </a:r>
            <a:r>
              <a:rPr lang="en-US" altLang="zh-CN" sz="2400" dirty="0"/>
              <a:t>R</a:t>
            </a:r>
            <a:r>
              <a:rPr lang="zh-CN" altLang="zh-CN" sz="2400" dirty="0"/>
              <a:t>商标的</a:t>
            </a:r>
            <a:r>
              <a:rPr lang="en-US" altLang="zh-CN" sz="2400" dirty="0"/>
              <a:t>10</a:t>
            </a:r>
            <a:r>
              <a:rPr lang="zh-CN" altLang="zh-CN" sz="2400" dirty="0"/>
              <a:t>万元；</a:t>
            </a:r>
            <a:endParaRPr lang="zh-CN" altLang="zh-CN" sz="2400" dirty="0"/>
          </a:p>
          <a:p>
            <a:pPr eaLnBrk="1" hangingPunct="1">
              <a:lnSpc>
                <a:spcPct val="150000"/>
              </a:lnSpc>
            </a:pPr>
            <a:endParaRPr lang="zh-CN" sz="2400" dirty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92" name="Picture 4" descr="D:\【淘宝大学】\【素材库】\【PPT资料】\水晶图标\金融\png4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4424363"/>
            <a:ext cx="1790700" cy="1790700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 idx="4294967295"/>
          </p:nvPr>
        </p:nvSpPr>
        <p:spPr>
          <a:xfrm>
            <a:off x="0" y="836930"/>
            <a:ext cx="4114800" cy="1143000"/>
          </a:xfrm>
        </p:spPr>
        <p:txBody>
          <a:bodyPr/>
          <a:lstStyle/>
          <a:p>
            <a:pPr algn="l" eaLnBrk="1" hangingPunct="1"/>
            <a:r>
              <a:rPr lang="zh-CN" altLang="en-US" sz="2800" dirty="0">
                <a:solidFill>
                  <a:srgbClr val="FF0000"/>
                </a:solidFill>
              </a:rPr>
              <a:t>天猫</a:t>
            </a:r>
            <a:r>
              <a:rPr lang="zh-CN" sz="2800" b="1" dirty="0" smtClean="0">
                <a:solidFill>
                  <a:srgbClr val="FF0000"/>
                </a:solidFill>
              </a:rPr>
              <a:t>费用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：</a:t>
            </a:r>
            <a:endParaRPr lang="zh-CN" sz="2800" b="1" dirty="0">
              <a:solidFill>
                <a:srgbClr val="FF0000"/>
              </a:solidFill>
            </a:endParaRPr>
          </a:p>
        </p:txBody>
      </p:sp>
      <p:sp>
        <p:nvSpPr>
          <p:cNvPr id="12291" name="内容占位符 2"/>
          <p:cNvSpPr txBox="1">
            <a:spLocks noChangeArrowheads="1"/>
          </p:cNvSpPr>
          <p:nvPr/>
        </p:nvSpPr>
        <p:spPr bwMode="auto">
          <a:xfrm>
            <a:off x="2166938" y="1924051"/>
            <a:ext cx="792956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sz="2400" dirty="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dirty="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技术服务费</a:t>
            </a:r>
            <a:endParaRPr lang="en-US" altLang="zh-CN" sz="2400" dirty="0" smtClean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400" dirty="0" smtClean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2400" dirty="0"/>
              <a:t>（一</a:t>
            </a:r>
            <a:r>
              <a:rPr lang="zh-CN" altLang="zh-CN" sz="2400" dirty="0" smtClean="0"/>
              <a:t>）</a:t>
            </a:r>
            <a:r>
              <a:rPr lang="zh-CN" altLang="zh-CN" sz="2400" dirty="0"/>
              <a:t>年费金额以一级类目为参照，分为</a:t>
            </a:r>
            <a:r>
              <a:rPr lang="en-US" altLang="zh-CN" sz="2400" dirty="0"/>
              <a:t>3</a:t>
            </a:r>
            <a:r>
              <a:rPr lang="zh-CN" altLang="zh-CN" sz="2400" dirty="0"/>
              <a:t>万元或</a:t>
            </a:r>
            <a:r>
              <a:rPr lang="en-US" altLang="zh-CN" sz="2400" dirty="0"/>
              <a:t>6</a:t>
            </a:r>
            <a:r>
              <a:rPr lang="zh-CN" altLang="zh-CN" sz="2400" dirty="0"/>
              <a:t>万元两档</a:t>
            </a:r>
            <a:endParaRPr lang="zh-CN" altLang="zh-CN" sz="2400" dirty="0"/>
          </a:p>
          <a:p>
            <a:r>
              <a:rPr lang="zh-CN" altLang="zh-CN" sz="2400" dirty="0"/>
              <a:t>（二</a:t>
            </a:r>
            <a:r>
              <a:rPr lang="zh-CN" altLang="zh-CN" sz="2400" dirty="0" smtClean="0"/>
              <a:t>）</a:t>
            </a:r>
            <a:r>
              <a:rPr lang="zh-CN" altLang="en-US" sz="2400" dirty="0" smtClean="0"/>
              <a:t>年费返还：</a:t>
            </a:r>
            <a:r>
              <a:rPr lang="zh-CN" altLang="zh-CN" sz="2400" dirty="0" smtClean="0"/>
              <a:t>店铺</a:t>
            </a:r>
            <a:r>
              <a:rPr lang="zh-CN" altLang="zh-CN" sz="2400" dirty="0"/>
              <a:t>评分（</a:t>
            </a:r>
            <a:r>
              <a:rPr lang="en-US" altLang="zh-CN" sz="2400" dirty="0"/>
              <a:t>“DSR”</a:t>
            </a:r>
            <a:r>
              <a:rPr lang="zh-CN" altLang="zh-CN" sz="2400" dirty="0"/>
              <a:t>）和年</a:t>
            </a:r>
            <a:r>
              <a:rPr lang="zh-CN" altLang="zh-CN" sz="2400" dirty="0" smtClean="0"/>
              <a:t>销售额</a:t>
            </a:r>
            <a:endParaRPr lang="zh-CN" sz="2400" dirty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92" name="Picture 4" descr="D:\【淘宝大学】\【素材库】\【PPT资料】\水晶图标\金融\png4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4424363"/>
            <a:ext cx="1790700" cy="1790700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690" y="-7441"/>
            <a:ext cx="9153310" cy="35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85426"/>
            <a:ext cx="9144000" cy="337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28900" y="1181100"/>
            <a:ext cx="6921500" cy="32004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8407400" y="63119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下午11时5分30秒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5819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5819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5819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5819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5819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4676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4676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4676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4676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4676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374900" y="901700"/>
            <a:ext cx="7493000" cy="45847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8407400" y="63119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下午11时5分30秒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5819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5819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5819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5819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5819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4676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4676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4676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4676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4676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03500" y="749300"/>
            <a:ext cx="7086600" cy="48387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8407400" y="63119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下午11时5分30秒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5819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5819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5819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5819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5819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4676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4676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4676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4676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4676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13000" y="0"/>
            <a:ext cx="7658100" cy="61849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8534400" y="62992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下午11时5分30秒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6200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6200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6200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6200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6200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5057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5057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5057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5057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5057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13000" y="1612900"/>
            <a:ext cx="7759700" cy="28067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8407400" y="63119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下午11时5分30秒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5819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5819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5819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5819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5819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4676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4676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4676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4676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4676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1631950" y="1052575"/>
            <a:ext cx="8856726" cy="4392548"/>
          </a:xfrm>
          <a:custGeom>
            <a:avLst/>
            <a:gdLst>
              <a:gd name="connsiteX0" fmla="*/ 0 w 8856726"/>
              <a:gd name="connsiteY0" fmla="*/ 4392549 h 4392548"/>
              <a:gd name="connsiteX1" fmla="*/ 8856726 w 8856726"/>
              <a:gd name="connsiteY1" fmla="*/ 4392549 h 4392548"/>
              <a:gd name="connsiteX2" fmla="*/ 8856726 w 8856726"/>
              <a:gd name="connsiteY2" fmla="*/ 0 h 4392548"/>
              <a:gd name="connsiteX3" fmla="*/ 0 w 8856726"/>
              <a:gd name="connsiteY3" fmla="*/ 0 h 4392548"/>
              <a:gd name="connsiteX4" fmla="*/ 0 w 8856726"/>
              <a:gd name="connsiteY4" fmla="*/ 4392549 h 43925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56726" h="4392548">
                <a:moveTo>
                  <a:pt x="0" y="4392549"/>
                </a:moveTo>
                <a:lnTo>
                  <a:pt x="8856726" y="4392549"/>
                </a:lnTo>
                <a:lnTo>
                  <a:pt x="8856726" y="0"/>
                </a:lnTo>
                <a:lnTo>
                  <a:pt x="0" y="0"/>
                </a:lnTo>
                <a:lnTo>
                  <a:pt x="0" y="4392549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89100" y="1117600"/>
            <a:ext cx="6210300" cy="4267200"/>
          </a:xfrm>
          <a:prstGeom prst="rect">
            <a:avLst/>
          </a:prstGeom>
          <a:noFill/>
        </p:spPr>
      </p:pic>
      <p:sp>
        <p:nvSpPr>
          <p:cNvPr id="8" name="TextBox 1"/>
          <p:cNvSpPr txBox="1"/>
          <p:nvPr/>
        </p:nvSpPr>
        <p:spPr>
          <a:xfrm>
            <a:off x="8089900" y="1320800"/>
            <a:ext cx="1560830" cy="3422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1.开设淘宝店铺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8089900" y="1739900"/>
            <a:ext cx="1734185" cy="3422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（1）准备身份证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8089900" y="2146300"/>
            <a:ext cx="1962785" cy="748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（2）手机下载手机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32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淘宝APP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089900" y="2971800"/>
            <a:ext cx="1962785" cy="748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（3）注册淘宝账号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32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、开通支付宝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8089900" y="3797300"/>
            <a:ext cx="1962785" cy="748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（4）淘宝认证、支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32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付宝实名认证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8089900" y="4622800"/>
            <a:ext cx="1962785" cy="3422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（5）店铺开设成功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73300" y="1473200"/>
            <a:ext cx="7937500" cy="28702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8407400" y="63119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下午11时5分30秒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5819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5819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5819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5819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5819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4676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4676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4676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4676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4676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33600" y="1600200"/>
            <a:ext cx="8051800" cy="30988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8407400" y="63119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下午11时5分30秒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5819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5819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5819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5819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5819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4676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4676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4676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4676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4676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89100" y="2768600"/>
            <a:ext cx="8674100" cy="4826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1000" y="6134100"/>
            <a:ext cx="622300" cy="6350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8534400" y="62992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下午11时5分30秒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6200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6200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6200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6200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6200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5057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5057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5057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5057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5057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49400" y="1765300"/>
            <a:ext cx="9004300" cy="40259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8407400" y="63119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下午11时5分30秒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5819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5819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5819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5819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5819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4676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4676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4676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4676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4676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930400" y="787400"/>
            <a:ext cx="2247900" cy="8331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4、京东商城开店流程</a:t>
            </a:r>
            <a:endParaRPr lang="en-US" altLang="zh-CN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762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http://www.jd.com</a:t>
            </a:r>
            <a:endParaRPr lang="en-US" altLang="zh-CN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68500" y="965200"/>
            <a:ext cx="8255000" cy="46101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8407400" y="63119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下午11时5分30秒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5819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5819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5819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5819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5819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4676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4676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4676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4676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4676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41500" y="812800"/>
            <a:ext cx="8280400" cy="47625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8407400" y="63119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下午11时5分30秒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5819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5819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5819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5819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5819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4676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4676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4676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4676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4676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44700" y="1828800"/>
            <a:ext cx="2984500" cy="16383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6400" y="1549400"/>
            <a:ext cx="2451100" cy="4343400"/>
          </a:xfrm>
          <a:prstGeom prst="rect">
            <a:avLst/>
          </a:prstGeom>
          <a:noFill/>
        </p:spPr>
      </p:pic>
      <p:sp>
        <p:nvSpPr>
          <p:cNvPr id="5" name="TextBox 1"/>
          <p:cNvSpPr txBox="1"/>
          <p:nvPr/>
        </p:nvSpPr>
        <p:spPr>
          <a:xfrm>
            <a:off x="8534400" y="62992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下午11时5分30秒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6200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6200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6200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6200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6200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5057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5057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5057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5057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75057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1930400" y="787400"/>
            <a:ext cx="7620000" cy="32080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76200" algn="l"/>
                <a:tab pos="3454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5、微店开店流程</a:t>
            </a:r>
            <a:endParaRPr lang="en-US" altLang="zh-CN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tabLst>
                <a:tab pos="76200" algn="l"/>
                <a:tab pos="3454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注册之前，当然必须先进入应用商店下载微店客户端啦。目前支持网页版、</a:t>
            </a:r>
            <a:endParaRPr lang="en-US" altLang="zh-CN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tabLst>
                <a:tab pos="76200" algn="l"/>
                <a:tab pos="3454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iphone手机、ipad和安卓手机</a:t>
            </a:r>
            <a:endParaRPr lang="en-US" altLang="zh-CN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76200" algn="l"/>
                <a:tab pos="34544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1、输入手机号进行注</a:t>
            </a:r>
            <a:endParaRPr lang="en-US" altLang="zh-CN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tabLst>
                <a:tab pos="76200" algn="l"/>
                <a:tab pos="34544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册</a:t>
            </a:r>
            <a:endParaRPr lang="en-US" altLang="zh-CN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540500" y="698500"/>
            <a:ext cx="2984500" cy="52832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8407400" y="63119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下午11时5分30秒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5819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5819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5819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5819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5819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4676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4676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4676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4676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4676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2108200" y="2387600"/>
            <a:ext cx="1943100" cy="3378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2、接收短信验证码</a:t>
            </a:r>
            <a:endParaRPr lang="en-US" altLang="zh-CN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8407400" y="63119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下午11时5分31秒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75819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5819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5819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5819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5819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4676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4676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4676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4676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4676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2374900" y="2946400"/>
            <a:ext cx="2171700" cy="3378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3、设置您的登录密码</a:t>
            </a:r>
            <a:endParaRPr lang="en-US" altLang="zh-CN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 descr="QQ截图201703111702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30" y="343535"/>
            <a:ext cx="3120390" cy="55435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50000" y="698500"/>
            <a:ext cx="2997200" cy="53213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8407400" y="63119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下午11时5分31秒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5819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5819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5819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5819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5819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4676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4676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4676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4676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4676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2197100" y="2755900"/>
            <a:ext cx="2171700" cy="5664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4、上传头像并输入店</a:t>
            </a:r>
            <a:endParaRPr lang="en-US" altLang="zh-CN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铺名称</a:t>
            </a:r>
            <a:endParaRPr lang="en-US" altLang="zh-CN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75819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5819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5819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4676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4360545" y="1122680"/>
            <a:ext cx="3025775" cy="384175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sz="199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1、淘宝PC端开店流程</a:t>
            </a:r>
            <a:endParaRPr lang="en-US" altLang="zh-CN" sz="199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</a:pPr>
            <a:r>
              <a:rPr lang="en-US" altLang="zh-CN" sz="199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2、</a:t>
            </a:r>
            <a:r>
              <a:rPr lang="en-US" altLang="zh-CN" sz="199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淘宝手机端开店流程</a:t>
            </a:r>
            <a:endParaRPr lang="en-US" altLang="zh-CN" sz="199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</a:pPr>
            <a:r>
              <a:rPr lang="en-US" altLang="zh-CN" sz="199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3、天猫商城开店流程</a:t>
            </a:r>
            <a:endParaRPr lang="en-US" altLang="zh-CN" sz="199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</a:pPr>
            <a:r>
              <a:rPr lang="en-US" altLang="zh-CN" sz="199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4、京东商城开店流程</a:t>
            </a:r>
            <a:endParaRPr lang="en-US" altLang="zh-CN" sz="199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</a:pPr>
            <a:r>
              <a:rPr lang="en-US" altLang="zh-CN" sz="199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5、</a:t>
            </a:r>
            <a:r>
              <a:rPr lang="en-US" altLang="zh-CN" sz="199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微店开店流程</a:t>
            </a:r>
            <a:endParaRPr lang="en-US" altLang="zh-CN" sz="199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99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199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6、有赞商城开店流程</a:t>
            </a:r>
            <a:endParaRPr lang="en-US" altLang="zh-CN" sz="199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</a:pPr>
            <a:r>
              <a:rPr lang="en-US" altLang="zh-CN" sz="199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7、</a:t>
            </a:r>
            <a:r>
              <a:rPr lang="en-US" altLang="zh-CN" sz="199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微信公众号开通流程</a:t>
            </a:r>
            <a:endParaRPr lang="en-US" altLang="zh-CN" sz="199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273800" y="444500"/>
            <a:ext cx="3175000" cy="56388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8534400" y="62992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下午11时5分31秒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6200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6200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6200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6200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6200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5057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5057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5057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5057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5057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930400" y="1473200"/>
            <a:ext cx="3657600" cy="32969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5、微店创建成功，您可以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正常使用啦！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提醒您注册时要填写您的真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实信息，若注册姓名与身份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证号码和银行卡号不一致，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会导致提现失败。如需更改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个人注册信息请登录以下网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页进行更改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http://d.weidian.com。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28800" y="609600"/>
            <a:ext cx="8610600" cy="53594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8407400" y="63119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下午11时5分31秒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5819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5819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5819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5819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5819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4676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4676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4676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4676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4676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714500" y="863600"/>
            <a:ext cx="2346960" cy="6045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6、有赞商城开店流程</a:t>
            </a:r>
            <a:endParaRPr lang="en-US" altLang="zh-CN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https://www.youzan.com/</a:t>
            </a:r>
            <a:endParaRPr lang="en-US" altLang="zh-CN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75400" y="1549400"/>
            <a:ext cx="3022600" cy="29845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8407400" y="63119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下午11时5分31秒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5819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5819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5819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5819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5819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4676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4676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4676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4676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4676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3302000" y="2908300"/>
            <a:ext cx="1371600" cy="29337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输入手机号码</a:t>
            </a:r>
            <a:endParaRPr lang="en-US" altLang="zh-CN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60700" y="749300"/>
            <a:ext cx="6096000" cy="51308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8407400" y="63119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下午11时5分31秒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5819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5819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5819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5819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5819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4676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4676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4676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4676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4676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632200" y="457200"/>
            <a:ext cx="5143500" cy="55753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8407400" y="63119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下午11时5分31秒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5819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5819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5819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5819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5819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4676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4676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4676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4676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4676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349500" y="736600"/>
            <a:ext cx="7797800" cy="51816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8407400" y="63119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下午11时5分31秒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5819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5819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5819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5819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5819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4676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4676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4676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4676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4676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52700" y="1790700"/>
            <a:ext cx="7543800" cy="33528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8534400" y="62992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下午11时5分31秒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6200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6200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6200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6200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6200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5057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5057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5057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5057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5057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2146300" y="1181100"/>
            <a:ext cx="2400300" cy="3378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7、微信公众号开通流程</a:t>
            </a:r>
            <a:endParaRPr lang="en-US" altLang="zh-CN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4826000" y="1168400"/>
            <a:ext cx="2343150" cy="3378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https://mp.weixin.qq.com</a:t>
            </a:r>
            <a:endParaRPr lang="en-US" altLang="zh-CN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20900" y="1473200"/>
            <a:ext cx="8089900" cy="28194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8407400" y="63119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下午11时5分31秒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5819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5819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5819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5819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5819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4676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4676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4676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4676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4676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89200" y="749300"/>
            <a:ext cx="7315200" cy="49022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8407400" y="63119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下午11时5分31秒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5819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5819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5819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5819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5819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4676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4676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4676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4676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4676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01900" y="2006600"/>
            <a:ext cx="7188200" cy="28448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8407400" y="63119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下午11时5分31秒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5819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5819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5819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5819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5819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4676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4676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4676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4676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4676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44700" y="2616200"/>
            <a:ext cx="8305800" cy="26416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1000" y="6134100"/>
            <a:ext cx="622300" cy="6350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8407400" y="63119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下午11时5分29秒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5819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5819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5819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5819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5819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4676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4676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4676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4676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4676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2006600" y="1282700"/>
            <a:ext cx="7797800" cy="10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1、淘宝PC端开店流程</a:t>
            </a:r>
            <a:endParaRPr lang="en-US" altLang="zh-CN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a、进入淘宝，登陆我们的账号，点击网页左上角的-卖家中心-按钮，就会显示</a:t>
            </a:r>
            <a:endParaRPr lang="en-US" altLang="zh-CN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如下页面：</a:t>
            </a:r>
            <a:endParaRPr lang="en-US" altLang="zh-CN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19400" y="1066800"/>
            <a:ext cx="6553200" cy="47244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8534400" y="62992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下午11时5分32秒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6200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6200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6200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6200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6200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5057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5057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5057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5057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5057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70100" y="800100"/>
            <a:ext cx="8280400" cy="50419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8407400" y="63119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下午11时5分32秒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5819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5819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5819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5819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5819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4676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4676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4676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4676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4676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0" y="2197100"/>
            <a:ext cx="9144000" cy="21590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8425" y="-1270"/>
            <a:ext cx="12253595" cy="6858000"/>
          </a:xfrm>
          <a:prstGeom prst="rect">
            <a:avLst/>
          </a:prstGeom>
          <a:noFill/>
        </p:spPr>
      </p:pic>
      <p:sp>
        <p:nvSpPr>
          <p:cNvPr id="3" name="TextBox 1"/>
          <p:cNvSpPr txBox="1"/>
          <p:nvPr/>
        </p:nvSpPr>
        <p:spPr>
          <a:xfrm>
            <a:off x="2070100" y="6477000"/>
            <a:ext cx="152400" cy="21399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zh-CN" sz="1200" dirty="0" smtClean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altLang="zh-CN" sz="1200" dirty="0" smtClean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3276600" y="2806700"/>
            <a:ext cx="5670550" cy="12420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0"/>
              </a:lnSpc>
            </a:pPr>
            <a:r>
              <a:rPr lang="en-US" altLang="zh-CN" sz="8005" b="1" dirty="0" smtClean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THANK</a:t>
            </a:r>
            <a:r>
              <a:rPr lang="en-US" altLang="zh-CN" sz="80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8005" b="1" dirty="0" smtClean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YOU!</a:t>
            </a:r>
            <a:endParaRPr lang="en-US" altLang="zh-CN" sz="8005" b="1" dirty="0" smtClean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245" y="1240790"/>
            <a:ext cx="5873115" cy="50742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76600" y="1549400"/>
            <a:ext cx="5575300" cy="4330700"/>
          </a:xfrm>
          <a:prstGeom prst="rect">
            <a:avLst/>
          </a:prstGeom>
          <a:noFill/>
        </p:spPr>
      </p:pic>
      <p:sp>
        <p:nvSpPr>
          <p:cNvPr id="5" name="TextBox 1"/>
          <p:cNvSpPr txBox="1"/>
          <p:nvPr/>
        </p:nvSpPr>
        <p:spPr>
          <a:xfrm>
            <a:off x="75819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5819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5819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5819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4676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4676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4676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4676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930400" y="863600"/>
            <a:ext cx="8115300" cy="5664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b、点击马上开店，填写申请开店认证，需要支付宝实名认证，绑定支付宝账户。</a:t>
            </a:r>
            <a:endParaRPr lang="en-US" altLang="zh-CN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然后进行淘宝开店认证，点击立即认证。</a:t>
            </a:r>
            <a:endParaRPr lang="en-US" altLang="zh-CN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8534400" y="62992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下午11时5分29秒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76200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6200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6200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6200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6200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5057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5057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5057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5057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5057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1955800" y="1003300"/>
            <a:ext cx="3352800" cy="43764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c、右图中姓名填写需要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和你支付宝实名的名字一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样，和你身份证上的名字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要一样。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开店手持身份证照片，要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求五官可见，证件信息清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晰，完整露出双手，完整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露出一只手臂也可以。身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份证正反面很好处理，只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要你手机像素不是太差都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能照清楚。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 descr="QQ截图201703111653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8810" y="577850"/>
            <a:ext cx="436245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797300" y="1866900"/>
            <a:ext cx="2387600" cy="36957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3000" y="787400"/>
            <a:ext cx="4114800" cy="4940300"/>
          </a:xfrm>
          <a:prstGeom prst="rect">
            <a:avLst/>
          </a:prstGeom>
          <a:noFill/>
        </p:spPr>
      </p:pic>
      <p:sp>
        <p:nvSpPr>
          <p:cNvPr id="5" name="TextBox 1"/>
          <p:cNvSpPr txBox="1"/>
          <p:nvPr/>
        </p:nvSpPr>
        <p:spPr>
          <a:xfrm>
            <a:off x="8407400" y="63119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下午11时5分29秒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5819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5819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5819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5819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5819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4676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4676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4676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4676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74676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1778000" y="812800"/>
            <a:ext cx="1676400" cy="46558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d、手持身份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证照片，如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下图几种方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式都是可以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的，露出一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只手臂拍摄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更加容易，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特别是对于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手机像素不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是很好的朋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友来说，建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议你露出一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只手臂拍。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40600" y="1600200"/>
            <a:ext cx="1473200" cy="34417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8407400" y="6311900"/>
            <a:ext cx="1278890" cy="261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下午11时5分29秒</a:t>
            </a:r>
            <a:endParaRPr lang="en-US" altLang="zh-CN" sz="13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5819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5819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5819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5819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5819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467600" y="6121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467600" y="62230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467600" y="63119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467600" y="64135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467600" y="6502400"/>
            <a:ext cx="95250" cy="1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CN" sz="7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友</a:t>
            </a:r>
            <a:endParaRPr lang="en-US" altLang="zh-CN" sz="74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2527300" y="1231900"/>
            <a:ext cx="3925570" cy="38811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281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e、开店成功之后我们需</a:t>
            </a:r>
            <a:endParaRPr lang="en-US" altLang="zh-CN" sz="281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81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要设置店铺的基本信息，</a:t>
            </a:r>
            <a:endParaRPr lang="en-US" altLang="zh-CN" sz="281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en-US" altLang="zh-CN" sz="281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比如店铺的名称，主营</a:t>
            </a:r>
            <a:endParaRPr lang="en-US" altLang="zh-CN" sz="281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en-US" altLang="zh-CN" sz="281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宝贝等。</a:t>
            </a:r>
            <a:endParaRPr lang="en-US" altLang="zh-CN" sz="281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700"/>
              </a:lnSpc>
            </a:pPr>
            <a:r>
              <a:rPr lang="en-US" altLang="zh-CN" sz="281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点击-卖家中心-，左侧-</a:t>
            </a:r>
            <a:endParaRPr lang="en-US" altLang="zh-CN" sz="281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en-US" altLang="zh-CN" sz="281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店铺管理-选项下面有一</a:t>
            </a:r>
            <a:endParaRPr lang="en-US" altLang="zh-CN" sz="281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en-US" altLang="zh-CN" sz="281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个-店铺基本设置-，点击</a:t>
            </a:r>
            <a:endParaRPr lang="en-US" altLang="zh-CN" sz="281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81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进去</a:t>
            </a:r>
            <a:endParaRPr lang="en-US" altLang="zh-CN" sz="281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17abf189-e4b6-4acc-b6b6-7825c510bd5b"/>
  <p:tag name="COMMONDATA" val="eyJoZGlkIjoiMTU3ODk2ZGExZTFlY2U5NjA3ODdlNmM1ZjdlOWU5Nj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2476</Words>
  <Application>WPS 演示</Application>
  <PresentationFormat>宽屏</PresentationFormat>
  <Paragraphs>1187</Paragraphs>
  <Slides>52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61" baseType="lpstr">
      <vt:lpstr>Arial</vt:lpstr>
      <vt:lpstr>宋体</vt:lpstr>
      <vt:lpstr>Wingdings</vt:lpstr>
      <vt:lpstr>微软雅黑</vt:lpstr>
      <vt:lpstr>Times New Roman</vt:lpstr>
      <vt:lpstr>Calibri Light</vt:lpstr>
      <vt:lpstr>Calibri</vt:lpstr>
      <vt:lpstr>Arial Unicode MS</vt:lpstr>
      <vt:lpstr>Office 主题</vt:lpstr>
      <vt:lpstr>新手开店流程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天猫商城入驻条件：资质</vt:lpstr>
      <vt:lpstr>PowerPoint 演示文稿</vt:lpstr>
      <vt:lpstr>天猫费用：</vt:lpstr>
      <vt:lpstr>天猫费用：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暖暖</cp:lastModifiedBy>
  <cp:revision>17</cp:revision>
  <dcterms:created xsi:type="dcterms:W3CDTF">2015-05-05T08:02:00Z</dcterms:created>
  <dcterms:modified xsi:type="dcterms:W3CDTF">2022-12-14T08:41:10Z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A2A14AA706104C85A897B9C315AAE0E9</vt:lpwstr>
  </property>
</Properties>
</file>