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3072" r:id="rId3"/>
    <p:sldId id="3073" r:id="rId5"/>
    <p:sldId id="3074" r:id="rId6"/>
    <p:sldId id="3078" r:id="rId7"/>
    <p:sldId id="3079" r:id="rId8"/>
    <p:sldId id="3080" r:id="rId9"/>
    <p:sldId id="3081" r:id="rId10"/>
    <p:sldId id="3093" r:id="rId11"/>
    <p:sldId id="3094" r:id="rId12"/>
    <p:sldId id="3099" r:id="rId13"/>
    <p:sldId id="3083" r:id="rId14"/>
    <p:sldId id="3082" r:id="rId15"/>
    <p:sldId id="3095" r:id="rId16"/>
    <p:sldId id="3100" r:id="rId17"/>
    <p:sldId id="3086" r:id="rId18"/>
    <p:sldId id="3096" r:id="rId19"/>
    <p:sldId id="3085" r:id="rId20"/>
    <p:sldId id="3097" r:id="rId21"/>
    <p:sldId id="3087" r:id="rId22"/>
    <p:sldId id="3098" r:id="rId23"/>
    <p:sldId id="3089" r:id="rId24"/>
    <p:sldId id="3090" r:id="rId25"/>
    <p:sldId id="3088" r:id="rId26"/>
    <p:sldId id="3102" r:id="rId27"/>
  </p:sldIdLst>
  <p:sldSz cx="12858750" cy="723265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orient="horz" pos="4183" userDrawn="1">
          <p15:clr>
            <a:srgbClr val="A4A3A4"/>
          </p15:clr>
        </p15:guide>
        <p15:guide id="3" pos="4050" userDrawn="1">
          <p15:clr>
            <a:srgbClr val="A4A3A4"/>
          </p15:clr>
        </p15:guide>
        <p15:guide id="4" pos="589" userDrawn="1">
          <p15:clr>
            <a:srgbClr val="A4A3A4"/>
          </p15:clr>
        </p15:guide>
        <p15:guide id="5" pos="7566" userDrawn="1">
          <p15:clr>
            <a:srgbClr val="A4A3A4"/>
          </p15:clr>
        </p15:guide>
        <p15:guide id="6" pos="376" userDrawn="1">
          <p15:clr>
            <a:srgbClr val="A4A3A4"/>
          </p15:clr>
        </p15:guide>
        <p15:guide id="7" pos="1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99"/>
    <a:srgbClr val="D52C0A"/>
    <a:srgbClr val="535353"/>
    <a:srgbClr val="30B9C3"/>
    <a:srgbClr val="157DA8"/>
    <a:srgbClr val="8EC436"/>
    <a:srgbClr val="865523"/>
    <a:srgbClr val="E89E00"/>
    <a:srgbClr val="3A4293"/>
    <a:srgbClr val="F8A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 varScale="1">
        <p:scale>
          <a:sx n="80" d="100"/>
          <a:sy n="80" d="100"/>
        </p:scale>
        <p:origin x="-114" y="-690"/>
      </p:cViewPr>
      <p:guideLst>
        <p:guide orient="horz" pos="328"/>
        <p:guide orient="horz" pos="4183"/>
        <p:guide pos="4050"/>
        <p:guide pos="589"/>
        <p:guide pos="7566"/>
        <p:guide pos="376"/>
        <p:guide pos="131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157750"/>
            <a:ext cx="12858750" cy="2928663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3" name="直接连接符 102"/>
          <p:cNvCxnSpPr/>
          <p:nvPr/>
        </p:nvCxnSpPr>
        <p:spPr>
          <a:xfrm flipV="1">
            <a:off x="3838678" y="4421519"/>
            <a:ext cx="4961218" cy="879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3838343" y="2896126"/>
            <a:ext cx="4937760" cy="8991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新媒体营销推广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252922" y="3899853"/>
            <a:ext cx="559645" cy="416455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8" name="圆角矩形 107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7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8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79"/>
                                </p:stCondLst>
                                <p:childTnLst>
                                  <p:par>
                                    <p:cTn id="2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17284E-7 1.8964E-6 L 0.26951 1.8964E-6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6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2" grpId="0" bldLvl="0" animBg="1"/>
          <p:bldP spid="10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79"/>
                                </p:stCondLst>
                                <p:childTnLst>
                                  <p:par>
                                    <p:cTn id="2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17284E-7 1.8964E-6 L 0.26951 1.8964E-6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6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2" grpId="0" bldLvl="0" animBg="1"/>
          <p:bldP spid="10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976370" cy="1423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为何应用新媒体？</a:t>
            </a:r>
            <a:endParaRPr lang="zh-CN" altLang="en-US" sz="36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1" algn="l"/>
            <a:r>
              <a:rPr lang="zh-CN" altLang="en-US" sz="5060" dirty="0" smtClean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5060" b="1" dirty="0" smtClean="0">
              <a:solidFill>
                <a:srgbClr val="F0D0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3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gallery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23"/>
          <p:cNvSpPr txBox="1"/>
          <p:nvPr/>
        </p:nvSpPr>
        <p:spPr>
          <a:xfrm>
            <a:off x="308695" y="43966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GB" sz="2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现在，媒体变了</a:t>
            </a:r>
            <a:r>
              <a:rPr lang="en-US" altLang="zh-CN" sz="2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.......</a:t>
            </a:r>
            <a:endParaRPr lang="en-US" altLang="zh-CN" sz="24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57555"/>
            <a:ext cx="12858115" cy="6501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46" name="矩形 45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矩形 47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23"/>
          <p:cNvSpPr txBox="1"/>
          <p:nvPr/>
        </p:nvSpPr>
        <p:spPr>
          <a:xfrm>
            <a:off x="308695" y="43966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个性化媒体时代</a:t>
            </a:r>
            <a:endParaRPr lang="zh-CN" altLang="en-US" sz="24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120" y="1176655"/>
            <a:ext cx="2486025" cy="2381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15" y="1220470"/>
            <a:ext cx="2293620" cy="22936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770" y="1220470"/>
            <a:ext cx="2439035" cy="2439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0135" y="1176655"/>
            <a:ext cx="2294890" cy="24460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45" y="4091940"/>
            <a:ext cx="2400300" cy="24003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715" y="4091940"/>
            <a:ext cx="2438400" cy="24384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905" y="4091940"/>
            <a:ext cx="3094990" cy="22040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1400" y="4008120"/>
            <a:ext cx="2372360" cy="2372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2505075" y="1835150"/>
            <a:ext cx="2976880" cy="152527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505075" y="3360420"/>
            <a:ext cx="2976880" cy="1392555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475" dirty="0">
              <a:solidFill>
                <a:srgbClr val="F8F8F8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118021" y="3638089"/>
            <a:ext cx="1013072" cy="3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23" name="矩形 22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3"/>
          <p:cNvSpPr txBox="1"/>
          <p:nvPr/>
        </p:nvSpPr>
        <p:spPr>
          <a:xfrm>
            <a:off x="308610" y="43815"/>
            <a:ext cx="5033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开放</a:t>
            </a:r>
            <a:r>
              <a:rPr lang="en-US" altLang="zh-CN" sz="2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+</a:t>
            </a:r>
            <a:r>
              <a:rPr lang="zh-CN" altLang="en-US" sz="2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分享  每个人都在表达自己</a:t>
            </a:r>
            <a:endParaRPr lang="zh-CN" altLang="en-US" sz="24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29205" y="1972945"/>
            <a:ext cx="29527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社交网络的出现和发展使互联网更为开放，用户更加方便快捷的分享信息。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6505" y="3484245"/>
            <a:ext cx="3016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</a:rPr>
              <a:t>用户随时在线，所有人都在自觉自愿地表达他们是谁，在什么地方，在做什么。</a:t>
            </a:r>
            <a:endParaRPr lang="zh-CN" altLang="en-US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9430" y="1835150"/>
            <a:ext cx="5773420" cy="520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519170" cy="1423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新媒体怎么玩？</a:t>
            </a:r>
            <a:endParaRPr lang="zh-CN" altLang="en-US" sz="36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1" algn="l"/>
            <a:r>
              <a:rPr lang="zh-CN" altLang="en-US" sz="5060" dirty="0" smtClean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5060" dirty="0" smtClean="0">
              <a:solidFill>
                <a:srgbClr val="F0D0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3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gallery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V="1">
            <a:off x="5747093" y="4249720"/>
            <a:ext cx="0" cy="157759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169813" y="3458297"/>
            <a:ext cx="0" cy="201901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293771" y="3014602"/>
            <a:ext cx="1536991" cy="3689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客户部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498626" y="1717759"/>
            <a:ext cx="1536991" cy="442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AU" sz="2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客户</a:t>
            </a:r>
            <a:endParaRPr lang="zh-CN" altLang="en-AU" sz="24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1636151" y="907357"/>
            <a:ext cx="1536991" cy="442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4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广告</a:t>
            </a:r>
            <a:endParaRPr lang="zh-CN" altLang="en-US" sz="24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520769" y="4119971"/>
            <a:ext cx="5722047" cy="2372556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" name="Freeform 208"/>
            <p:cNvSpPr/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09"/>
            <p:cNvSpPr/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0"/>
            <p:cNvSpPr/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1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2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3"/>
            <p:cNvSpPr/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14"/>
            <p:cNvSpPr/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Freeform 210"/>
          <p:cNvSpPr/>
          <p:nvPr/>
        </p:nvSpPr>
        <p:spPr bwMode="auto">
          <a:xfrm flipH="1" flipV="1">
            <a:off x="5734969" y="3975091"/>
            <a:ext cx="4998972" cy="1948385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solidFill>
            <a:schemeClr val="accent2">
              <a:alpha val="89804"/>
            </a:schemeClr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10"/>
          <p:cNvSpPr/>
          <p:nvPr/>
        </p:nvSpPr>
        <p:spPr bwMode="auto">
          <a:xfrm flipH="1" flipV="1">
            <a:off x="5648727" y="3629211"/>
            <a:ext cx="4998972" cy="1948385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solidFill>
            <a:schemeClr val="accent1">
              <a:alpha val="89804"/>
            </a:schemeClr>
          </a:solidFill>
          <a:ln w="9525">
            <a:noFill/>
            <a:round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0592532" y="3675673"/>
            <a:ext cx="0" cy="1335201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357677" y="3388202"/>
            <a:ext cx="778959" cy="7789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780837" y="2678599"/>
            <a:ext cx="778959" cy="7789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202553" y="2896169"/>
            <a:ext cx="778959" cy="7789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Shape 56"/>
          <p:cNvSpPr/>
          <p:nvPr/>
        </p:nvSpPr>
        <p:spPr>
          <a:xfrm>
            <a:off x="8036235" y="2958607"/>
            <a:ext cx="267759" cy="238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04" y="6075"/>
                </a:moveTo>
                <a:lnTo>
                  <a:pt x="19439" y="0"/>
                </a:lnTo>
                <a:lnTo>
                  <a:pt x="14503" y="0"/>
                </a:lnTo>
                <a:lnTo>
                  <a:pt x="15451" y="7077"/>
                </a:lnTo>
                <a:cubicBezTo>
                  <a:pt x="15636" y="8413"/>
                  <a:pt x="16936" y="9450"/>
                  <a:pt x="18515" y="9450"/>
                </a:cubicBezTo>
                <a:cubicBezTo>
                  <a:pt x="20219" y="9450"/>
                  <a:pt x="21600" y="8240"/>
                  <a:pt x="21600" y="6750"/>
                </a:cubicBezTo>
                <a:cubicBezTo>
                  <a:pt x="21600" y="6515"/>
                  <a:pt x="21566" y="6291"/>
                  <a:pt x="21504" y="6075"/>
                </a:cubicBezTo>
                <a:close/>
                <a:moveTo>
                  <a:pt x="16800" y="10862"/>
                </a:moveTo>
                <a:lnTo>
                  <a:pt x="16800" y="16200"/>
                </a:lnTo>
                <a:lnTo>
                  <a:pt x="4800" y="16200"/>
                </a:lnTo>
                <a:lnTo>
                  <a:pt x="4800" y="10870"/>
                </a:lnTo>
                <a:cubicBezTo>
                  <a:pt x="4274" y="11083"/>
                  <a:pt x="3696" y="11205"/>
                  <a:pt x="3085" y="11205"/>
                </a:cubicBezTo>
                <a:cubicBezTo>
                  <a:pt x="2851" y="11205"/>
                  <a:pt x="2624" y="11174"/>
                  <a:pt x="2400" y="11139"/>
                </a:cubicBezTo>
                <a:lnTo>
                  <a:pt x="2400" y="19710"/>
                </a:lnTo>
                <a:cubicBezTo>
                  <a:pt x="2400" y="20749"/>
                  <a:pt x="3155" y="21600"/>
                  <a:pt x="4078" y="21600"/>
                </a:cubicBezTo>
                <a:lnTo>
                  <a:pt x="17520" y="21600"/>
                </a:lnTo>
                <a:cubicBezTo>
                  <a:pt x="18444" y="21600"/>
                  <a:pt x="19200" y="20748"/>
                  <a:pt x="19200" y="19710"/>
                </a:cubicBezTo>
                <a:lnTo>
                  <a:pt x="19200" y="11140"/>
                </a:lnTo>
                <a:cubicBezTo>
                  <a:pt x="18974" y="11174"/>
                  <a:pt x="18749" y="11206"/>
                  <a:pt x="18515" y="11206"/>
                </a:cubicBezTo>
                <a:cubicBezTo>
                  <a:pt x="17907" y="11205"/>
                  <a:pt x="17327" y="11081"/>
                  <a:pt x="16800" y="10862"/>
                </a:cubicBezTo>
                <a:close/>
                <a:moveTo>
                  <a:pt x="10800" y="9450"/>
                </a:moveTo>
                <a:cubicBezTo>
                  <a:pt x="12504" y="9450"/>
                  <a:pt x="13885" y="8240"/>
                  <a:pt x="13885" y="6750"/>
                </a:cubicBezTo>
                <a:cubicBezTo>
                  <a:pt x="13885" y="6695"/>
                  <a:pt x="13882" y="6639"/>
                  <a:pt x="13879" y="6587"/>
                </a:cubicBezTo>
                <a:lnTo>
                  <a:pt x="13268" y="0"/>
                </a:lnTo>
                <a:lnTo>
                  <a:pt x="8332" y="0"/>
                </a:lnTo>
                <a:lnTo>
                  <a:pt x="7720" y="6581"/>
                </a:lnTo>
                <a:cubicBezTo>
                  <a:pt x="7717" y="6637"/>
                  <a:pt x="7715" y="6692"/>
                  <a:pt x="7715" y="6750"/>
                </a:cubicBezTo>
                <a:cubicBezTo>
                  <a:pt x="7715" y="8240"/>
                  <a:pt x="9096" y="9450"/>
                  <a:pt x="10800" y="9450"/>
                </a:cubicBezTo>
                <a:close/>
                <a:moveTo>
                  <a:pt x="6148" y="7087"/>
                </a:moveTo>
                <a:lnTo>
                  <a:pt x="7097" y="0"/>
                </a:lnTo>
                <a:lnTo>
                  <a:pt x="2160" y="0"/>
                </a:lnTo>
                <a:lnTo>
                  <a:pt x="97" y="6075"/>
                </a:lnTo>
                <a:cubicBezTo>
                  <a:pt x="34" y="6291"/>
                  <a:pt x="0" y="6515"/>
                  <a:pt x="0" y="6750"/>
                </a:cubicBezTo>
                <a:cubicBezTo>
                  <a:pt x="0" y="8240"/>
                  <a:pt x="1380" y="9450"/>
                  <a:pt x="3085" y="9450"/>
                </a:cubicBezTo>
                <a:cubicBezTo>
                  <a:pt x="4657" y="9450"/>
                  <a:pt x="5957" y="8418"/>
                  <a:pt x="6148" y="708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268"/>
          <p:cNvSpPr/>
          <p:nvPr/>
        </p:nvSpPr>
        <p:spPr>
          <a:xfrm>
            <a:off x="5587630" y="3645231"/>
            <a:ext cx="294521" cy="235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13500"/>
                </a:moveTo>
                <a:lnTo>
                  <a:pt x="4320" y="13500"/>
                </a:lnTo>
                <a:lnTo>
                  <a:pt x="4320" y="2700"/>
                </a:lnTo>
                <a:lnTo>
                  <a:pt x="17280" y="2700"/>
                </a:lnTo>
                <a:cubicBezTo>
                  <a:pt x="17280" y="2700"/>
                  <a:pt x="17280" y="13500"/>
                  <a:pt x="17280" y="13500"/>
                </a:cubicBezTo>
                <a:close/>
                <a:moveTo>
                  <a:pt x="7560" y="18900"/>
                </a:moveTo>
                <a:lnTo>
                  <a:pt x="8208" y="17550"/>
                </a:lnTo>
                <a:lnTo>
                  <a:pt x="13392" y="17550"/>
                </a:lnTo>
                <a:lnTo>
                  <a:pt x="14040" y="18900"/>
                </a:lnTo>
                <a:cubicBezTo>
                  <a:pt x="14040" y="18900"/>
                  <a:pt x="7560" y="18900"/>
                  <a:pt x="7560" y="18900"/>
                </a:cubicBezTo>
                <a:close/>
                <a:moveTo>
                  <a:pt x="21334" y="18402"/>
                </a:moveTo>
                <a:cubicBezTo>
                  <a:pt x="21068" y="17901"/>
                  <a:pt x="19440" y="14850"/>
                  <a:pt x="19440" y="14850"/>
                </a:cubicBezTo>
                <a:lnTo>
                  <a:pt x="19440" y="2700"/>
                </a:lnTo>
                <a:cubicBezTo>
                  <a:pt x="19440" y="1212"/>
                  <a:pt x="18468" y="0"/>
                  <a:pt x="17280" y="0"/>
                </a:cubicBezTo>
                <a:lnTo>
                  <a:pt x="4320" y="0"/>
                </a:lnTo>
                <a:cubicBezTo>
                  <a:pt x="3131" y="0"/>
                  <a:pt x="2160" y="1212"/>
                  <a:pt x="2160" y="2700"/>
                </a:cubicBezTo>
                <a:lnTo>
                  <a:pt x="2160" y="14850"/>
                </a:lnTo>
                <a:cubicBezTo>
                  <a:pt x="2160" y="14850"/>
                  <a:pt x="532" y="17901"/>
                  <a:pt x="266" y="18402"/>
                </a:cubicBezTo>
                <a:cubicBezTo>
                  <a:pt x="0" y="18900"/>
                  <a:pt x="0" y="19188"/>
                  <a:pt x="0" y="19575"/>
                </a:cubicBezTo>
                <a:lnTo>
                  <a:pt x="0" y="20250"/>
                </a:lnTo>
                <a:cubicBezTo>
                  <a:pt x="0" y="20925"/>
                  <a:pt x="540" y="21600"/>
                  <a:pt x="1079" y="21600"/>
                </a:cubicBezTo>
                <a:lnTo>
                  <a:pt x="20521" y="21600"/>
                </a:lnTo>
                <a:cubicBezTo>
                  <a:pt x="21060" y="21600"/>
                  <a:pt x="21600" y="20925"/>
                  <a:pt x="21600" y="20250"/>
                </a:cubicBezTo>
                <a:lnTo>
                  <a:pt x="21600" y="19575"/>
                </a:lnTo>
                <a:cubicBezTo>
                  <a:pt x="21600" y="19188"/>
                  <a:pt x="21600" y="18900"/>
                  <a:pt x="21334" y="1840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Shape 671"/>
          <p:cNvSpPr/>
          <p:nvPr/>
        </p:nvSpPr>
        <p:spPr>
          <a:xfrm>
            <a:off x="10469293" y="3159240"/>
            <a:ext cx="252827" cy="252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9978" tIns="39978" rIns="39978" bIns="39978" numCol="1" anchor="ctr">
            <a:noAutofit/>
          </a:bodyPr>
          <a:lstStyle/>
          <a:p>
            <a:pPr>
              <a:lnSpc>
                <a:spcPct val="12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36" name="矩形 35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23"/>
          <p:cNvSpPr txBox="1"/>
          <p:nvPr/>
        </p:nvSpPr>
        <p:spPr>
          <a:xfrm>
            <a:off x="346795" y="87781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先定位，再聚人气</a:t>
            </a:r>
            <a:endParaRPr lang="en-GB" altLang="zh-CN" sz="240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4294967295"/>
          </p:nvPr>
        </p:nvSpPr>
        <p:spPr>
          <a:xfrm rot="20100000">
            <a:off x="6814185" y="4284980"/>
            <a:ext cx="3015615" cy="590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做什么，给谁做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Text Placeholder 8"/>
          <p:cNvSpPr>
            <a:spLocks noGrp="1"/>
          </p:cNvSpPr>
          <p:nvPr/>
        </p:nvSpPr>
        <p:spPr>
          <a:xfrm>
            <a:off x="7379746" y="2309752"/>
            <a:ext cx="1536991" cy="3689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新媒体运营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8"/>
          <p:cNvSpPr>
            <a:spLocks noGrp="1"/>
          </p:cNvSpPr>
          <p:nvPr/>
        </p:nvSpPr>
        <p:spPr>
          <a:xfrm>
            <a:off x="10099451" y="2527557"/>
            <a:ext cx="1536991" cy="3689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文案人员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圆角右箭头 3"/>
          <p:cNvSpPr/>
          <p:nvPr/>
        </p:nvSpPr>
        <p:spPr>
          <a:xfrm rot="3540000">
            <a:off x="4190365" y="1963420"/>
            <a:ext cx="1477645" cy="79184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圆角右箭头 4"/>
          <p:cNvSpPr/>
          <p:nvPr/>
        </p:nvSpPr>
        <p:spPr>
          <a:xfrm rot="11520000">
            <a:off x="11349990" y="1403985"/>
            <a:ext cx="678180" cy="150050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箭头 5"/>
          <p:cNvSpPr/>
          <p:nvPr/>
        </p:nvSpPr>
        <p:spPr>
          <a:xfrm rot="20520000">
            <a:off x="6332855" y="3291840"/>
            <a:ext cx="1152525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左箭头 6"/>
          <p:cNvSpPr/>
          <p:nvPr/>
        </p:nvSpPr>
        <p:spPr>
          <a:xfrm rot="900000">
            <a:off x="8767445" y="2934970"/>
            <a:ext cx="1339215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61365" y="3929380"/>
            <a:ext cx="385762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</a:rPr>
              <a:t>只有知道了定位才能</a:t>
            </a:r>
            <a:endParaRPr lang="zh-CN" altLang="en-US" sz="3200" b="1">
              <a:solidFill>
                <a:srgbClr val="C00000"/>
              </a:solidFill>
            </a:endParaRPr>
          </a:p>
          <a:p>
            <a:r>
              <a:rPr lang="zh-CN" altLang="en-US" sz="3200" b="1">
                <a:solidFill>
                  <a:srgbClr val="C00000"/>
                </a:solidFill>
              </a:rPr>
              <a:t>全方位展开推广营销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42" grpId="0" build="p"/>
      <p:bldP spid="45" grpId="0" build="p"/>
      <p:bldP spid="47" grpId="0" build="p"/>
      <p:bldP spid="13" grpId="0" animBg="1"/>
      <p:bldP spid="14" grpId="0" animBg="1"/>
      <p:bldP spid="44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2" grpId="0" build="p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-98615" y="3278180"/>
            <a:ext cx="12858044" cy="0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16" name="矩形 15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23"/>
          <p:cNvSpPr txBox="1"/>
          <p:nvPr/>
        </p:nvSpPr>
        <p:spPr>
          <a:xfrm>
            <a:off x="531495" y="87630"/>
            <a:ext cx="4606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有专业的新媒体运营团队</a:t>
            </a:r>
            <a:endParaRPr lang="zh-CN" altLang="en-US" sz="2400" b="1" dirty="0" smtClean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076325" y="1752600"/>
          <a:ext cx="1020318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510"/>
                <a:gridCol w="1151255"/>
                <a:gridCol w="7384415"/>
              </a:tblGrid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团队架构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成员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主要职责</a:t>
                      </a:r>
                      <a:endParaRPr lang="zh-CN" altLang="en-US" sz="20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项目负责人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统筹新媒体运营方向、</a:t>
                      </a:r>
                      <a:r>
                        <a:rPr lang="en-US" altLang="zh-CN" sz="2000"/>
                        <a:t>KPI</a:t>
                      </a:r>
                      <a:r>
                        <a:rPr lang="zh-CN" altLang="en-US" sz="2000"/>
                        <a:t>考核、公司资源协调和运营报告</a:t>
                      </a:r>
                      <a:endParaRPr lang="zh-CN" altLang="en-US" sz="20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运营官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负责新媒体内容策划发布、文案撰写、粉丝互动、信息反馈、客户运营指导</a:t>
                      </a:r>
                      <a:endParaRPr lang="zh-CN" altLang="en-US" sz="20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创意策划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根据营销节点、公司节点、活动节点策划事件活动</a:t>
                      </a:r>
                      <a:endParaRPr lang="zh-CN" altLang="en-US" sz="20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设计师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负责活动配图、社交海报、物料设计、配合执行、客户创意指导等</a:t>
                      </a:r>
                      <a:endParaRPr lang="zh-CN" altLang="en-US" sz="20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技术</a:t>
                      </a: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/>
                        <a:t>配合分析数据、新媒体技术开发（</a:t>
                      </a:r>
                      <a:r>
                        <a:rPr lang="en-US" altLang="zh-CN" sz="2000"/>
                        <a:t>H5</a:t>
                      </a:r>
                      <a:r>
                        <a:rPr lang="zh-CN" altLang="en-US" sz="2000"/>
                        <a:t>、互动游戏）、服务订制客户的能力</a:t>
                      </a:r>
                      <a:endParaRPr lang="zh-CN" altLang="en-US" sz="2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79550" y="5727700"/>
            <a:ext cx="948182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1"/>
                </a:solidFill>
                <a:latin typeface="+mj-ea"/>
                <a:ea typeface="+mj-ea"/>
              </a:rPr>
              <a:t>最强团队</a:t>
            </a:r>
            <a:r>
              <a:rPr lang="en-US" altLang="zh-CN" b="1">
                <a:solidFill>
                  <a:schemeClr val="accent1"/>
                </a:solidFill>
                <a:latin typeface="+mj-ea"/>
                <a:ea typeface="+mj-ea"/>
              </a:rPr>
              <a:t>——XX</a:t>
            </a:r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</a:rPr>
              <a:t>团队几十个人，才能做好一件的事。文案、策划、创意、制图、媒介各司其职！有时候甚至需要建立全员自媒体推广制度，资源最大化</a:t>
            </a:r>
            <a:endParaRPr lang="zh-CN" altLang="en-US" sz="2000" b="1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lbow Connector 6"/>
          <p:cNvCxnSpPr/>
          <p:nvPr/>
        </p:nvCxnSpPr>
        <p:spPr>
          <a:xfrm>
            <a:off x="6981620" y="3866433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6967664" y="3130636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H="1">
            <a:off x="5029153" y="3884806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892001" y="2782926"/>
            <a:ext cx="3006691" cy="700835"/>
            <a:chOff x="7699508" y="2223969"/>
            <a:chExt cx="3283266" cy="765303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9371697" y="1378195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6200000">
              <a:off x="7730064" y="2193413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92001" y="3761530"/>
            <a:ext cx="3006691" cy="700834"/>
            <a:chOff x="7699508" y="3292593"/>
            <a:chExt cx="3283266" cy="765302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9371697" y="2446818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 Same Side Corner Rectangle 19"/>
            <p:cNvSpPr/>
            <p:nvPr/>
          </p:nvSpPr>
          <p:spPr>
            <a:xfrm rot="16200000">
              <a:off x="7730064" y="32620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82587" y="2794553"/>
            <a:ext cx="3006691" cy="700834"/>
            <a:chOff x="1246506" y="2236667"/>
            <a:chExt cx="3283266" cy="765302"/>
          </a:xfrm>
        </p:grpSpPr>
        <p:sp>
          <p:nvSpPr>
            <p:cNvPr id="23" name="Round Same Side Corner Rectangle 22"/>
            <p:cNvSpPr/>
            <p:nvPr/>
          </p:nvSpPr>
          <p:spPr>
            <a:xfrm rot="5400000" flipH="1" flipV="1">
              <a:off x="2092283" y="1390890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16200000" flipH="1" flipV="1">
              <a:off x="3733916" y="2206113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82587" y="3773159"/>
            <a:ext cx="3006691" cy="700835"/>
            <a:chOff x="1246506" y="3305290"/>
            <a:chExt cx="3283266" cy="765303"/>
          </a:xfrm>
        </p:grpSpPr>
        <p:sp>
          <p:nvSpPr>
            <p:cNvPr id="29" name="Round Same Side Corner Rectangle 28"/>
            <p:cNvSpPr/>
            <p:nvPr/>
          </p:nvSpPr>
          <p:spPr>
            <a:xfrm rot="5400000" flipH="1" flipV="1">
              <a:off x="2092283" y="2459513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ound Same Side Corner Rectangle 31"/>
            <p:cNvSpPr/>
            <p:nvPr/>
          </p:nvSpPr>
          <p:spPr>
            <a:xfrm rot="16200000" flipH="1" flipV="1">
              <a:off x="3733916" y="32747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4" name="Elbow Connector 33"/>
          <p:cNvCxnSpPr/>
          <p:nvPr/>
        </p:nvCxnSpPr>
        <p:spPr>
          <a:xfrm flipH="1" flipV="1">
            <a:off x="5029153" y="3149008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2"/>
          <p:cNvSpPr/>
          <p:nvPr/>
        </p:nvSpPr>
        <p:spPr bwMode="auto">
          <a:xfrm>
            <a:off x="5442044" y="2618210"/>
            <a:ext cx="987332" cy="985094"/>
          </a:xfrm>
          <a:custGeom>
            <a:avLst/>
            <a:gdLst>
              <a:gd name="T0" fmla="*/ 372 w 372"/>
              <a:gd name="T1" fmla="*/ 0 h 371"/>
              <a:gd name="T2" fmla="*/ 325 w 372"/>
              <a:gd name="T3" fmla="*/ 0 h 371"/>
              <a:gd name="T4" fmla="*/ 325 w 372"/>
              <a:gd name="T5" fmla="*/ 73 h 371"/>
              <a:gd name="T6" fmla="*/ 263 w 372"/>
              <a:gd name="T7" fmla="*/ 90 h 371"/>
              <a:gd name="T8" fmla="*/ 226 w 372"/>
              <a:gd name="T9" fmla="*/ 26 h 371"/>
              <a:gd name="T10" fmla="*/ 145 w 372"/>
              <a:gd name="T11" fmla="*/ 73 h 371"/>
              <a:gd name="T12" fmla="*/ 182 w 372"/>
              <a:gd name="T13" fmla="*/ 136 h 371"/>
              <a:gd name="T14" fmla="*/ 137 w 372"/>
              <a:gd name="T15" fmla="*/ 183 h 371"/>
              <a:gd name="T16" fmla="*/ 73 w 372"/>
              <a:gd name="T17" fmla="*/ 146 h 371"/>
              <a:gd name="T18" fmla="*/ 28 w 372"/>
              <a:gd name="T19" fmla="*/ 225 h 371"/>
              <a:gd name="T20" fmla="*/ 91 w 372"/>
              <a:gd name="T21" fmla="*/ 262 h 371"/>
              <a:gd name="T22" fmla="*/ 74 w 372"/>
              <a:gd name="T23" fmla="*/ 325 h 371"/>
              <a:gd name="T24" fmla="*/ 0 w 372"/>
              <a:gd name="T25" fmla="*/ 325 h 371"/>
              <a:gd name="T26" fmla="*/ 0 w 372"/>
              <a:gd name="T27" fmla="*/ 371 h 371"/>
              <a:gd name="T28" fmla="*/ 372 w 372"/>
              <a:gd name="T29" fmla="*/ 371 h 371"/>
              <a:gd name="T30" fmla="*/ 372 w 372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0"/>
                </a:moveTo>
                <a:cubicBezTo>
                  <a:pt x="325" y="0"/>
                  <a:pt x="325" y="0"/>
                  <a:pt x="325" y="0"/>
                </a:cubicBezTo>
                <a:cubicBezTo>
                  <a:pt x="325" y="73"/>
                  <a:pt x="325" y="73"/>
                  <a:pt x="325" y="73"/>
                </a:cubicBezTo>
                <a:cubicBezTo>
                  <a:pt x="304" y="77"/>
                  <a:pt x="282" y="83"/>
                  <a:pt x="263" y="90"/>
                </a:cubicBezTo>
                <a:cubicBezTo>
                  <a:pt x="226" y="26"/>
                  <a:pt x="226" y="26"/>
                  <a:pt x="226" y="26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66" y="150"/>
                  <a:pt x="150" y="166"/>
                  <a:pt x="137" y="183"/>
                </a:cubicBezTo>
                <a:cubicBezTo>
                  <a:pt x="73" y="146"/>
                  <a:pt x="73" y="146"/>
                  <a:pt x="73" y="146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91" y="262"/>
                  <a:pt x="91" y="262"/>
                  <a:pt x="91" y="262"/>
                </a:cubicBezTo>
                <a:cubicBezTo>
                  <a:pt x="82" y="283"/>
                  <a:pt x="78" y="303"/>
                  <a:pt x="74" y="32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71"/>
                  <a:pt x="0" y="371"/>
                  <a:pt x="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3"/>
          <p:cNvSpPr/>
          <p:nvPr/>
        </p:nvSpPr>
        <p:spPr bwMode="auto">
          <a:xfrm>
            <a:off x="6429377" y="2618210"/>
            <a:ext cx="986213" cy="985094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15"/>
          <p:cNvSpPr/>
          <p:nvPr/>
        </p:nvSpPr>
        <p:spPr bwMode="auto">
          <a:xfrm>
            <a:off x="6429377" y="3603306"/>
            <a:ext cx="986213" cy="983975"/>
          </a:xfrm>
          <a:custGeom>
            <a:avLst/>
            <a:gdLst>
              <a:gd name="T0" fmla="*/ 0 w 371"/>
              <a:gd name="T1" fmla="*/ 371 h 371"/>
              <a:gd name="T2" fmla="*/ 46 w 371"/>
              <a:gd name="T3" fmla="*/ 371 h 371"/>
              <a:gd name="T4" fmla="*/ 46 w 371"/>
              <a:gd name="T5" fmla="*/ 299 h 371"/>
              <a:gd name="T6" fmla="*/ 108 w 371"/>
              <a:gd name="T7" fmla="*/ 282 h 371"/>
              <a:gd name="T8" fmla="*/ 145 w 371"/>
              <a:gd name="T9" fmla="*/ 345 h 371"/>
              <a:gd name="T10" fmla="*/ 226 w 371"/>
              <a:gd name="T11" fmla="*/ 299 h 371"/>
              <a:gd name="T12" fmla="*/ 189 w 371"/>
              <a:gd name="T13" fmla="*/ 236 h 371"/>
              <a:gd name="T14" fmla="*/ 234 w 371"/>
              <a:gd name="T15" fmla="*/ 189 h 371"/>
              <a:gd name="T16" fmla="*/ 298 w 371"/>
              <a:gd name="T17" fmla="*/ 226 h 371"/>
              <a:gd name="T18" fmla="*/ 344 w 371"/>
              <a:gd name="T19" fmla="*/ 146 h 371"/>
              <a:gd name="T20" fmla="*/ 281 w 371"/>
              <a:gd name="T21" fmla="*/ 109 h 371"/>
              <a:gd name="T22" fmla="*/ 297 w 371"/>
              <a:gd name="T23" fmla="*/ 46 h 371"/>
              <a:gd name="T24" fmla="*/ 371 w 371"/>
              <a:gd name="T25" fmla="*/ 46 h 371"/>
              <a:gd name="T26" fmla="*/ 371 w 371"/>
              <a:gd name="T27" fmla="*/ 0 h 371"/>
              <a:gd name="T28" fmla="*/ 0 w 371"/>
              <a:gd name="T29" fmla="*/ 0 h 371"/>
              <a:gd name="T30" fmla="*/ 0 w 371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371"/>
                </a:moveTo>
                <a:cubicBezTo>
                  <a:pt x="46" y="371"/>
                  <a:pt x="46" y="371"/>
                  <a:pt x="46" y="371"/>
                </a:cubicBezTo>
                <a:cubicBezTo>
                  <a:pt x="46" y="299"/>
                  <a:pt x="46" y="299"/>
                  <a:pt x="46" y="299"/>
                </a:cubicBezTo>
                <a:cubicBezTo>
                  <a:pt x="67" y="295"/>
                  <a:pt x="89" y="289"/>
                  <a:pt x="108" y="282"/>
                </a:cubicBezTo>
                <a:cubicBezTo>
                  <a:pt x="145" y="345"/>
                  <a:pt x="145" y="345"/>
                  <a:pt x="145" y="345"/>
                </a:cubicBezTo>
                <a:cubicBezTo>
                  <a:pt x="226" y="299"/>
                  <a:pt x="226" y="299"/>
                  <a:pt x="226" y="299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206" y="221"/>
                  <a:pt x="221" y="206"/>
                  <a:pt x="234" y="189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344" y="146"/>
                  <a:pt x="344" y="146"/>
                  <a:pt x="344" y="146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9" y="89"/>
                  <a:pt x="294" y="69"/>
                  <a:pt x="297" y="46"/>
                </a:cubicBezTo>
                <a:cubicBezTo>
                  <a:pt x="371" y="46"/>
                  <a:pt x="371" y="46"/>
                  <a:pt x="371" y="46"/>
                </a:cubicBezTo>
                <a:cubicBezTo>
                  <a:pt x="371" y="0"/>
                  <a:pt x="371" y="0"/>
                  <a:pt x="371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14"/>
          <p:cNvSpPr/>
          <p:nvPr/>
        </p:nvSpPr>
        <p:spPr bwMode="auto">
          <a:xfrm>
            <a:off x="5442044" y="3603306"/>
            <a:ext cx="987332" cy="983975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368115" y="2948052"/>
            <a:ext cx="1479096" cy="423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内容定位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446220" y="3988513"/>
            <a:ext cx="1479096" cy="423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页面指引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11"/>
          <p:cNvSpPr>
            <a:spLocks noEditPoints="1"/>
          </p:cNvSpPr>
          <p:nvPr/>
        </p:nvSpPr>
        <p:spPr bwMode="auto">
          <a:xfrm>
            <a:off x="4330314" y="2937656"/>
            <a:ext cx="452602" cy="402133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43906" y="3896695"/>
            <a:ext cx="440054" cy="437252"/>
            <a:chOff x="7392564" y="5336936"/>
            <a:chExt cx="556472" cy="552928"/>
          </a:xfrm>
          <a:solidFill>
            <a:schemeClr val="bg1"/>
          </a:solidFill>
        </p:grpSpPr>
        <p:sp>
          <p:nvSpPr>
            <p:cNvPr id="35" name="Freeform 8"/>
            <p:cNvSpPr/>
            <p:nvPr/>
          </p:nvSpPr>
          <p:spPr bwMode="auto">
            <a:xfrm>
              <a:off x="7392564" y="5740999"/>
              <a:ext cx="148865" cy="14886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7477630" y="5383014"/>
              <a:ext cx="368619" cy="375707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7527252" y="5439725"/>
              <a:ext cx="368619" cy="368619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7835615" y="5336936"/>
              <a:ext cx="113421" cy="109878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195924" y="2926885"/>
            <a:ext cx="282643" cy="378920"/>
            <a:chOff x="8025047" y="2676140"/>
            <a:chExt cx="308642" cy="413776"/>
          </a:xfrm>
        </p:grpSpPr>
        <p:sp>
          <p:nvSpPr>
            <p:cNvPr id="41" name="Freeform 62"/>
            <p:cNvSpPr>
              <a:spLocks noEditPoints="1"/>
            </p:cNvSpPr>
            <p:nvPr/>
          </p:nvSpPr>
          <p:spPr bwMode="auto">
            <a:xfrm>
              <a:off x="8025047" y="2676140"/>
              <a:ext cx="233759" cy="413776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63"/>
            <p:cNvSpPr/>
            <p:nvPr/>
          </p:nvSpPr>
          <p:spPr bwMode="auto">
            <a:xfrm>
              <a:off x="8159041" y="2753123"/>
              <a:ext cx="174648" cy="166585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Freeform 58"/>
          <p:cNvSpPr/>
          <p:nvPr/>
        </p:nvSpPr>
        <p:spPr bwMode="auto">
          <a:xfrm>
            <a:off x="8089253" y="3890901"/>
            <a:ext cx="427409" cy="443045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6"/>
          <p:cNvSpPr txBox="1"/>
          <p:nvPr/>
        </p:nvSpPr>
        <p:spPr>
          <a:xfrm>
            <a:off x="8538845" y="2915285"/>
            <a:ext cx="2359660" cy="460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新媒体运营技巧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8874857" y="3896978"/>
            <a:ext cx="1479427" cy="460375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禁忌事项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49" name="矩形 48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23"/>
          <p:cNvSpPr txBox="1"/>
          <p:nvPr/>
        </p:nvSpPr>
        <p:spPr>
          <a:xfrm>
            <a:off x="308695" y="43966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发布内容指引</a:t>
            </a:r>
            <a:endParaRPr lang="zh-CN" altLang="en-US" sz="24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29300" y="2997200"/>
            <a:ext cx="120078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内 容</a:t>
            </a:r>
            <a:endParaRPr lang="zh-CN" altLang="en-US" sz="3600">
              <a:solidFill>
                <a:schemeClr val="bg1"/>
              </a:solidFill>
            </a:endParaRPr>
          </a:p>
          <a:p>
            <a:r>
              <a:rPr lang="zh-CN" altLang="en-US" sz="3600">
                <a:solidFill>
                  <a:schemeClr val="bg1"/>
                </a:solidFill>
              </a:rPr>
              <a:t>策 略</a:t>
            </a:r>
            <a:endParaRPr lang="zh-CN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2" grpId="0" animBg="1"/>
      <p:bldP spid="45" grpId="0" animBg="1"/>
      <p:bldP spid="46" grpId="0" build="p"/>
      <p:bldP spid="47" grpId="0" build="p"/>
      <p:bldP spid="33" grpId="0" animBg="1"/>
      <p:bldP spid="52" grpId="0" animBg="1"/>
      <p:bldP spid="43" grpId="0" build="p"/>
      <p:bldP spid="4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23"/>
          <p:cNvSpPr txBox="1"/>
          <p:nvPr/>
        </p:nvSpPr>
        <p:spPr>
          <a:xfrm>
            <a:off x="308695" y="43966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运营策略</a:t>
            </a:r>
            <a:endParaRPr lang="zh-CN" altLang="en-US" sz="2400" b="1" dirty="0" smtClean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03910"/>
            <a:ext cx="12858115" cy="6817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43" name="矩形 42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23"/>
          <p:cNvSpPr txBox="1"/>
          <p:nvPr/>
        </p:nvSpPr>
        <p:spPr>
          <a:xfrm>
            <a:off x="308695" y="43966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传播流程设计</a:t>
            </a:r>
            <a:endParaRPr lang="zh-CN" altLang="en-US" sz="24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7600"/>
            <a:ext cx="12858750" cy="6111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5" y="2213638"/>
            <a:ext cx="12858397" cy="3092292"/>
          </a:xfrm>
          <a:prstGeom prst="rect">
            <a:avLst/>
          </a:prstGeom>
          <a:blipFill dpi="0"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171196" y="694919"/>
            <a:ext cx="2516359" cy="647924"/>
            <a:chOff x="4071938" y="642938"/>
            <a:chExt cx="2386012" cy="6143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71938" y="642938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071938" y="1257300"/>
              <a:ext cx="2386012" cy="0"/>
            </a:xfrm>
            <a:prstGeom prst="line">
              <a:avLst/>
            </a:prstGeom>
            <a:ln>
              <a:solidFill>
                <a:srgbClr val="48484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4881180" y="678061"/>
            <a:ext cx="309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</a:t>
            </a:r>
            <a:r>
              <a:rPr lang="en-US" altLang="zh-HK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ectory</a:t>
            </a:r>
            <a:endParaRPr lang="zh-HK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82" y="5223056"/>
            <a:ext cx="12858044" cy="165748"/>
          </a:xfrm>
          <a:prstGeom prst="rect">
            <a:avLst/>
          </a:prstGeom>
          <a:solidFill>
            <a:srgbClr val="D52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/>
        </p:nvSpPr>
        <p:spPr>
          <a:xfrm>
            <a:off x="353" y="2047579"/>
            <a:ext cx="12858044" cy="165748"/>
          </a:xfrm>
          <a:prstGeom prst="rect">
            <a:avLst/>
          </a:prstGeom>
          <a:solidFill>
            <a:srgbClr val="D52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2753172" y="4201889"/>
            <a:ext cx="188145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ea typeface="微软雅黑" panose="020B0503020204020204" pitchFamily="34" charset="-122"/>
              </a:rPr>
              <a:t>什么是新媒体？</a:t>
            </a:r>
            <a:endParaRPr lang="zh-CN" altLang="en-US" sz="20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002770" y="2689644"/>
            <a:ext cx="1210236" cy="121023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HK" altLang="en-US" sz="422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21605" y="4201795"/>
            <a:ext cx="2164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ea typeface="微软雅黑" panose="020B0503020204020204" pitchFamily="34" charset="-122"/>
              </a:rPr>
              <a:t>为何应用新媒体？</a:t>
            </a:r>
            <a:endParaRPr lang="zh-CN" altLang="en-US" sz="20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564900" y="2689644"/>
            <a:ext cx="1210236" cy="121023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HK" altLang="en-US" sz="422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32166" y="4201889"/>
            <a:ext cx="188145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ea typeface="微软雅黑" panose="020B0503020204020204" pitchFamily="34" charset="-122"/>
              </a:rPr>
              <a:t>新媒体怎么玩？</a:t>
            </a:r>
            <a:endParaRPr lang="zh-CN" altLang="en-US" sz="20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081764" y="2689644"/>
            <a:ext cx="1210236" cy="121023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22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HK" altLang="en-US" sz="422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5" grpId="0"/>
      <p:bldP spid="5" grpId="0" bldLvl="0" animBg="1"/>
      <p:bldP spid="15" grpId="0" animBg="1"/>
      <p:bldP spid="32" grpId="0"/>
      <p:bldP spid="27" grpId="0" bldLvl="0" animBg="1"/>
      <p:bldP spid="17" grpId="0"/>
      <p:bldP spid="18" grpId="0" bldLvl="0" animBg="1"/>
      <p:bldP spid="19" grpId="0"/>
      <p:bldP spid="2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21" name="矩形 20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0700"/>
            <a:ext cx="12858115" cy="6722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15" name="矩形 14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22325"/>
            <a:ext cx="12858115" cy="6316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23" name="矩形 22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矩形 41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23"/>
          <p:cNvSpPr txBox="1"/>
          <p:nvPr/>
        </p:nvSpPr>
        <p:spPr>
          <a:xfrm>
            <a:off x="308695" y="43966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传播技巧</a:t>
            </a:r>
            <a:endParaRPr lang="zh-CN" altLang="en-US" sz="2400" b="1" dirty="0" smtClean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360" y="1383030"/>
            <a:ext cx="1192339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accent1"/>
                </a:solidFill>
              </a:rPr>
              <a:t>内容：</a:t>
            </a:r>
            <a:r>
              <a:rPr lang="zh-CN" altLang="en-US" sz="2800"/>
              <a:t>结合产品、结合热点时事</a:t>
            </a:r>
            <a:endParaRPr lang="zh-CN" altLang="en-US" sz="2800"/>
          </a:p>
          <a:p>
            <a:pPr algn="l"/>
            <a:r>
              <a:rPr lang="zh-CN" altLang="en-US" sz="2800" b="1">
                <a:solidFill>
                  <a:srgbClr val="FFC000"/>
                </a:solidFill>
              </a:rPr>
              <a:t>文字：</a:t>
            </a:r>
            <a:r>
              <a:rPr lang="zh-CN" altLang="en-US" sz="2800"/>
              <a:t>简约、精炼、短</a:t>
            </a:r>
            <a:endParaRPr lang="zh-CN" altLang="en-US" sz="2800"/>
          </a:p>
          <a:p>
            <a:pPr algn="l"/>
            <a:r>
              <a:rPr lang="zh-CN" altLang="en-US" sz="2800" b="1">
                <a:solidFill>
                  <a:srgbClr val="00B050"/>
                </a:solidFill>
              </a:rPr>
              <a:t>图片:   </a:t>
            </a:r>
            <a:r>
              <a:rPr lang="zh-CN" altLang="en-US" sz="2800"/>
              <a:t>清晰、有趣;可以自行设计对话类、漫画类题材</a:t>
            </a:r>
            <a:endParaRPr lang="zh-CN" altLang="en-US" sz="2800"/>
          </a:p>
          <a:p>
            <a:pPr algn="l"/>
            <a:r>
              <a:rPr lang="zh-CN" altLang="en-US" sz="2800" b="1">
                <a:solidFill>
                  <a:srgbClr val="0070C0"/>
                </a:solidFill>
              </a:rPr>
              <a:t>学习：</a:t>
            </a:r>
            <a:r>
              <a:rPr lang="zh-CN" altLang="en-US" sz="2800"/>
              <a:t>关注行业内优秀的新媒体账号，学习他们的长处</a:t>
            </a:r>
            <a:endParaRPr lang="zh-CN" altLang="en-US" sz="2800"/>
          </a:p>
          <a:p>
            <a:pPr algn="l"/>
            <a:r>
              <a:rPr lang="zh-CN" altLang="en-US" sz="2800" b="1">
                <a:solidFill>
                  <a:srgbClr val="7030A0"/>
                </a:solidFill>
              </a:rPr>
              <a:t>线下活动:</a:t>
            </a:r>
            <a:r>
              <a:rPr lang="zh-CN" altLang="en-US" sz="2800"/>
              <a:t>合作，帮助门店做推广，在门店放置自媒体二维码名片</a:t>
            </a:r>
            <a:endParaRPr lang="zh-CN" altLang="en-US" sz="2800"/>
          </a:p>
          <a:p>
            <a:pPr algn="l"/>
            <a:r>
              <a:rPr lang="zh-CN" altLang="en-US" sz="28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抽奖（投票）活动:</a:t>
            </a:r>
            <a:r>
              <a:rPr lang="zh-CN" altLang="en-US" sz="2800"/>
              <a:t>不定期举行转发抽奖、投票活动，引发病毒式传播</a:t>
            </a:r>
            <a:endParaRPr lang="zh-CN" altLang="en-US" sz="2800"/>
          </a:p>
          <a:p>
            <a:pPr algn="l"/>
            <a:r>
              <a:rPr lang="zh-CN" altLang="en-US" sz="2800" b="1">
                <a:solidFill>
                  <a:srgbClr val="000099"/>
                </a:solidFill>
              </a:rPr>
              <a:t>朋友圈：</a:t>
            </a:r>
            <a:r>
              <a:rPr lang="zh-CN" altLang="en-US" sz="2800"/>
              <a:t>别忘了朋友圈的传播效果，尽可能的朋友做推荐</a:t>
            </a:r>
            <a:endParaRPr lang="zh-CN" altLang="en-US" sz="2800"/>
          </a:p>
          <a:p>
            <a:pPr algn="l"/>
            <a:r>
              <a:rPr lang="zh-CN" altLang="en-US" sz="2800" b="1"/>
              <a:t>产品：</a:t>
            </a:r>
            <a:r>
              <a:rPr lang="zh-CN" altLang="en-US" sz="2800"/>
              <a:t>参加展会、以及与行业相关的活动，结识同道友人，以尊重赢得尊重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24" name="矩形 23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47090"/>
            <a:ext cx="12859385" cy="631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QQ图片20171025185647.jpgQQ图片2017102518564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" y="-1905"/>
            <a:ext cx="12858750" cy="723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0" y="4055130"/>
            <a:ext cx="12858750" cy="2928663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3" name="直接连接符 102"/>
          <p:cNvCxnSpPr/>
          <p:nvPr/>
        </p:nvCxnSpPr>
        <p:spPr>
          <a:xfrm flipV="1">
            <a:off x="3949168" y="5925834"/>
            <a:ext cx="4961218" cy="879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776239" y="4234706"/>
            <a:ext cx="3084830" cy="8991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感谢聆听 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5" name="圆角矩形 104"/>
          <p:cNvSpPr/>
          <p:nvPr/>
        </p:nvSpPr>
        <p:spPr>
          <a:xfrm>
            <a:off x="4504717" y="5325362"/>
            <a:ext cx="4011410" cy="387946"/>
          </a:xfrm>
          <a:prstGeom prst="roundRect">
            <a:avLst>
              <a:gd name="adj" fmla="val 4227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31"/>
          <p:cNvSpPr txBox="1"/>
          <p:nvPr/>
        </p:nvSpPr>
        <p:spPr>
          <a:xfrm>
            <a:off x="4835412" y="5327472"/>
            <a:ext cx="34325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黄冈大别山网商学院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488507" y="5324793"/>
            <a:ext cx="559645" cy="416455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8" name="圆角矩形 107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4" name="矩形 259"/>
          <p:cNvSpPr>
            <a:spLocks noChangeArrowheads="1"/>
          </p:cNvSpPr>
          <p:nvPr/>
        </p:nvSpPr>
        <p:spPr bwMode="auto">
          <a:xfrm>
            <a:off x="4504690" y="6209665"/>
            <a:ext cx="42951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徐帅   </a:t>
            </a:r>
            <a:r>
              <a:rPr lang="en-US" altLang="zh-CN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18872849514</a:t>
            </a:r>
            <a:endParaRPr lang="en-US" altLang="zh-CN" sz="2400" b="1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12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2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17284E-7 1.8964E-6 L 0.26951 1.8964E-6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6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104" grpId="0"/>
          <p:bldP spid="105" grpId="0" bldLvl="0" animBg="1"/>
          <p:bldP spid="10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12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2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17284E-7 1.8964E-6 L 0.26951 1.8964E-6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6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104" grpId="0"/>
          <p:bldP spid="105" grpId="0" bldLvl="0" animBg="1"/>
          <p:bldP spid="10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51" y="2680221"/>
            <a:ext cx="3383280" cy="1423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什么是新媒体？</a:t>
            </a:r>
            <a:endParaRPr lang="zh-CN" altLang="en-US" sz="36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1" algn="l"/>
            <a:r>
              <a:rPr lang="zh-CN" altLang="en-US" sz="5060" dirty="0" smtClean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47" y="2542222"/>
            <a:ext cx="0" cy="1997848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277" y="4193821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2827" y="2505429"/>
            <a:ext cx="1477008" cy="14770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4234631" y="2737376"/>
            <a:ext cx="1269558" cy="1081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3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flip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03823" y="1889782"/>
            <a:ext cx="7173999" cy="117975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1271933" y="3410986"/>
            <a:ext cx="1673675" cy="144263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媒体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2584949" y="2479660"/>
            <a:ext cx="1418875" cy="9313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>
            <a:off x="2945606" y="4132303"/>
            <a:ext cx="1057910" cy="11430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2584949" y="4853624"/>
            <a:ext cx="1418590" cy="10763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30732" y="2062927"/>
            <a:ext cx="6378802" cy="907415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新媒体( New Media) 是指当下万物皆媒的环境，简单说: </a:t>
            </a: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新媒体是一种环境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3675" y="3287395"/>
            <a:ext cx="7174230" cy="171259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95115" y="3432175"/>
            <a:ext cx="6991350" cy="1423670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en-US" altLang="zh-CN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</a:t>
            </a: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新媒体涵盖了所有数字化的媒体形式。包括所有数字化的传统媒体、网络媒体、移动端媒体、数字电视、数字报刊杂志等。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一个相对的概念，是报刊、广播、电视等传统媒体以后发展起来的新的媒体形态，包括网络媒体、手机媒体、数字电视等。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03675" y="5218430"/>
            <a:ext cx="7174230" cy="142367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95115" y="5218430"/>
            <a:ext cx="6991350" cy="1423670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新媒体亦是一个宽泛的概念，利用数字技术、网络技术，通过互联网、宽带局域网、无线通信网，卫星等渠道，以及电脑、手机、数字电视机等终端，向用户提供信息和娱乐服务的传播形态。严格得说，新媒体应该称为数字化媒体。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16" name="矩形 15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23"/>
          <p:cNvSpPr txBox="1"/>
          <p:nvPr/>
        </p:nvSpPr>
        <p:spPr>
          <a:xfrm>
            <a:off x="308695" y="151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GB" sz="2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什么是新媒体？</a:t>
            </a:r>
            <a:endParaRPr lang="zh-CN" altLang="en-GB" sz="24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829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329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029"/>
                                </p:stCondLst>
                                <p:childTnLst>
                                  <p:par>
                                    <p:cTn id="4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29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0" grpId="0" bldLvl="0" animBg="1"/>
          <p:bldP spid="34" grpId="0"/>
          <p:bldP spid="34" grpId="1"/>
          <p:bldP spid="35" grpId="0" bldLvl="0" animBg="1"/>
          <p:bldP spid="37" grpId="0"/>
          <p:bldP spid="37" grpId="1"/>
          <p:bldP spid="38" grpId="0" bldLvl="0" animBg="1"/>
          <p:bldP spid="40" grpId="0"/>
          <p:bldP spid="4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829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329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029"/>
                                </p:stCondLst>
                                <p:childTnLst>
                                  <p:par>
                                    <p:cTn id="4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29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0" grpId="0" bldLvl="0" animBg="1"/>
          <p:bldP spid="34" grpId="0"/>
          <p:bldP spid="34" grpId="1"/>
          <p:bldP spid="35" grpId="0" bldLvl="0" animBg="1"/>
          <p:bldP spid="37" grpId="0"/>
          <p:bldP spid="37" grpId="1"/>
          <p:bldP spid="38" grpId="0" bldLvl="0" animBg="1"/>
          <p:bldP spid="40" grpId="0"/>
          <p:bldP spid="40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36" name="矩形 35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23"/>
          <p:cNvSpPr txBox="1"/>
          <p:nvPr/>
        </p:nvSpPr>
        <p:spPr>
          <a:xfrm>
            <a:off x="308695" y="43966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GB" sz="2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全媒体时代</a:t>
            </a:r>
            <a:endParaRPr lang="zh-CN" altLang="en-GB" sz="24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8975"/>
            <a:ext cx="12858115" cy="6505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56" name="矩形 55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矩形 58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727325" y="3016885"/>
            <a:ext cx="740410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传统媒体</a:t>
            </a:r>
            <a:r>
              <a:rPr lang="en-US" altLang="zh-CN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r>
              <a:rPr lang="zh-CN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新媒体</a:t>
            </a:r>
            <a:endParaRPr lang="zh-CN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肘形连接符 43"/>
          <p:cNvSpPr>
            <a:spLocks noChangeShapeType="1"/>
          </p:cNvSpPr>
          <p:nvPr/>
        </p:nvSpPr>
        <p:spPr bwMode="auto">
          <a:xfrm rot="10800000" flipH="1">
            <a:off x="8165779" y="2072139"/>
            <a:ext cx="97574" cy="1919283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肘形连接符 17"/>
          <p:cNvSpPr>
            <a:spLocks noChangeShapeType="1"/>
          </p:cNvSpPr>
          <p:nvPr/>
        </p:nvSpPr>
        <p:spPr bwMode="auto">
          <a:xfrm rot="16200000" flipH="1">
            <a:off x="8040440" y="4212666"/>
            <a:ext cx="339879" cy="356600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肘形连接符 46"/>
          <p:cNvSpPr>
            <a:spLocks noChangeShapeType="1"/>
          </p:cNvSpPr>
          <p:nvPr/>
        </p:nvSpPr>
        <p:spPr bwMode="auto">
          <a:xfrm rot="10800000" flipV="1">
            <a:off x="4403563" y="4157349"/>
            <a:ext cx="189833" cy="80693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肘形连接符 51"/>
          <p:cNvSpPr>
            <a:spLocks noChangeShapeType="1"/>
          </p:cNvSpPr>
          <p:nvPr/>
        </p:nvSpPr>
        <p:spPr bwMode="auto">
          <a:xfrm rot="16200000" flipV="1">
            <a:off x="5415645" y="1493698"/>
            <a:ext cx="128132" cy="1904086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9910" y="2653888"/>
            <a:ext cx="3494611" cy="3239562"/>
            <a:chOff x="3898426" y="1805124"/>
            <a:chExt cx="4494140" cy="4166144"/>
          </a:xfrm>
        </p:grpSpPr>
        <p:sp>
          <p:nvSpPr>
            <p:cNvPr id="37" name="椭圆 12"/>
            <p:cNvSpPr>
              <a:spLocks noChangeArrowheads="1"/>
            </p:cNvSpPr>
            <p:nvPr/>
          </p:nvSpPr>
          <p:spPr bwMode="auto">
            <a:xfrm flipH="1">
              <a:off x="5881907" y="1805124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椭圆 10"/>
            <p:cNvSpPr>
              <a:spLocks noChangeArrowheads="1"/>
            </p:cNvSpPr>
            <p:nvPr/>
          </p:nvSpPr>
          <p:spPr bwMode="auto">
            <a:xfrm flipH="1">
              <a:off x="7771164" y="3503547"/>
              <a:ext cx="516444" cy="516444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椭圆 11"/>
            <p:cNvSpPr>
              <a:spLocks noChangeArrowheads="1"/>
            </p:cNvSpPr>
            <p:nvPr/>
          </p:nvSpPr>
          <p:spPr bwMode="auto">
            <a:xfrm flipH="1">
              <a:off x="5881907" y="5241328"/>
              <a:ext cx="515252" cy="516445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椭圆 44"/>
            <p:cNvSpPr>
              <a:spLocks noChangeArrowheads="1"/>
            </p:cNvSpPr>
            <p:nvPr/>
          </p:nvSpPr>
          <p:spPr bwMode="auto">
            <a:xfrm flipH="1">
              <a:off x="4010541" y="3503547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左弧形箭头 1"/>
            <p:cNvSpPr>
              <a:spLocks noChangeArrowheads="1"/>
            </p:cNvSpPr>
            <p:nvPr/>
          </p:nvSpPr>
          <p:spPr bwMode="auto">
            <a:xfrm>
              <a:off x="3898426" y="1805124"/>
              <a:ext cx="1892835" cy="4166144"/>
            </a:xfrm>
            <a:prstGeom prst="curvedRightArrow">
              <a:avLst>
                <a:gd name="adj1" fmla="val 24996"/>
                <a:gd name="adj2" fmla="val 50022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左弧形箭头 39"/>
            <p:cNvSpPr>
              <a:spLocks noChangeArrowheads="1"/>
            </p:cNvSpPr>
            <p:nvPr/>
          </p:nvSpPr>
          <p:spPr bwMode="auto">
            <a:xfrm flipH="1">
              <a:off x="6498539" y="1805124"/>
              <a:ext cx="1894027" cy="4166144"/>
            </a:xfrm>
            <a:prstGeom prst="curvedRightArrow">
              <a:avLst>
                <a:gd name="adj1" fmla="val 24980"/>
                <a:gd name="adj2" fmla="val 49990"/>
                <a:gd name="adj3" fmla="val 2500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57187" y="2914346"/>
              <a:ext cx="2587061" cy="1826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GB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传统媒体</a:t>
              </a:r>
              <a:endParaRPr lang="zh-CN" altLang="en-GB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GB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两微一端运营</a:t>
              </a:r>
              <a:endParaRPr lang="zh-CN" altLang="en-GB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GB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存在的问题</a:t>
              </a:r>
              <a:endParaRPr lang="zh-CN" altLang="en-GB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72491" y="3651941"/>
              <a:ext cx="2447020" cy="307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981606" y="5340706"/>
              <a:ext cx="317153" cy="317695"/>
              <a:chOff x="9145588" y="4435471"/>
              <a:chExt cx="464344" cy="465137"/>
            </a:xfrm>
          </p:grpSpPr>
          <p:sp>
            <p:nvSpPr>
              <p:cNvPr id="71" name="AutoShape 7"/>
              <p:cNvSpPr/>
              <p:nvPr/>
            </p:nvSpPr>
            <p:spPr bwMode="auto">
              <a:xfrm>
                <a:off x="9145588" y="4435471"/>
                <a:ext cx="464344" cy="465137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864358" y="3622124"/>
              <a:ext cx="317153" cy="317695"/>
              <a:chOff x="7287419" y="3505994"/>
              <a:chExt cx="464344" cy="465138"/>
            </a:xfrm>
          </p:grpSpPr>
          <p:sp>
            <p:nvSpPr>
              <p:cNvPr id="81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146264" y="3609536"/>
              <a:ext cx="238000" cy="317695"/>
              <a:chOff x="2639220" y="3510754"/>
              <a:chExt cx="348456" cy="465137"/>
            </a:xfrm>
          </p:grpSpPr>
          <p:sp>
            <p:nvSpPr>
              <p:cNvPr id="88" name="AutoShape 115"/>
              <p:cNvSpPr/>
              <p:nvPr/>
            </p:nvSpPr>
            <p:spPr bwMode="auto">
              <a:xfrm>
                <a:off x="2639220" y="3510754"/>
                <a:ext cx="348456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992775" y="1913195"/>
              <a:ext cx="317153" cy="317153"/>
              <a:chOff x="4439444" y="1652588"/>
              <a:chExt cx="464344" cy="464344"/>
            </a:xfrm>
          </p:grpSpPr>
          <p:sp>
            <p:nvSpPr>
              <p:cNvPr id="91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8915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667955" y="2072139"/>
            <a:ext cx="2802090" cy="1191260"/>
            <a:chOff x="-216296" y="1924636"/>
            <a:chExt cx="3935763" cy="1300840"/>
          </a:xfrm>
        </p:grpSpPr>
        <p:sp>
          <p:nvSpPr>
            <p:cNvPr id="96" name="TextBox 95"/>
            <p:cNvSpPr txBox="1"/>
            <p:nvPr/>
          </p:nvSpPr>
          <p:spPr>
            <a:xfrm>
              <a:off x="1792943" y="1924636"/>
              <a:ext cx="1926524" cy="36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GB" sz="18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经费来源受限</a:t>
              </a:r>
              <a:endParaRPr lang="zh-CN" alt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216296" y="2259554"/>
              <a:ext cx="3935103" cy="9659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51%</a:t>
              </a:r>
              <a:r>
                <a:rPr lang="zh-CN" altLang="en-US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的媒体运营经费来源受限。内容</a:t>
              </a:r>
              <a:r>
                <a:rPr lang="en-US" altLang="zh-CN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-</a:t>
              </a:r>
              <a:r>
                <a:rPr lang="zh-CN" altLang="en-US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广告的单一变现模式制约融合发展。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523422" y="5081253"/>
            <a:ext cx="3024771" cy="1191260"/>
            <a:chOff x="-443733" y="1924636"/>
            <a:chExt cx="4248536" cy="1300840"/>
          </a:xfrm>
        </p:grpSpPr>
        <p:sp>
          <p:nvSpPr>
            <p:cNvPr id="100" name="TextBox 99"/>
            <p:cNvSpPr txBox="1"/>
            <p:nvPr/>
          </p:nvSpPr>
          <p:spPr>
            <a:xfrm>
              <a:off x="1878280" y="1924636"/>
              <a:ext cx="1926523" cy="36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GB" sz="18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疏于管理规范</a:t>
              </a:r>
              <a:endParaRPr lang="zh-CN" alt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-443733" y="2259554"/>
              <a:ext cx="4162539" cy="9659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GB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近</a:t>
              </a:r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的媒体疏于两微一端运营的管理和规制，内容质量流俗消弱品牌权威性。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401" y="2043200"/>
            <a:ext cx="2271819" cy="1191163"/>
            <a:chOff x="773723" y="1924636"/>
            <a:chExt cx="2945200" cy="1300733"/>
          </a:xfrm>
        </p:grpSpPr>
        <p:sp>
          <p:nvSpPr>
            <p:cNvPr id="103" name="TextBox 102"/>
            <p:cNvSpPr txBox="1"/>
            <p:nvPr/>
          </p:nvSpPr>
          <p:spPr>
            <a:xfrm>
              <a:off x="776761" y="1924636"/>
              <a:ext cx="2074509" cy="36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GB" sz="18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新闻同质化严重</a:t>
              </a:r>
              <a:endParaRPr lang="zh-CN" alt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3723" y="2259448"/>
              <a:ext cx="2945200" cy="9659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  <a:r>
                <a:rPr lang="zh-CN" altLang="en-US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的媒体采取两微一端内容整合运营方式，同质化新闻多于差异化竞争。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920074" y="5158916"/>
            <a:ext cx="2272310" cy="921623"/>
            <a:chOff x="751684" y="1951314"/>
            <a:chExt cx="2945835" cy="1006398"/>
          </a:xfrm>
        </p:grpSpPr>
        <p:sp>
          <p:nvSpPr>
            <p:cNvPr id="109" name="TextBox 108"/>
            <p:cNvSpPr txBox="1"/>
            <p:nvPr/>
          </p:nvSpPr>
          <p:spPr>
            <a:xfrm>
              <a:off x="751684" y="1951314"/>
              <a:ext cx="1778150" cy="3626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GB" sz="18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服务意识淡漠</a:t>
              </a:r>
              <a:endParaRPr lang="zh-CN" alt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52319" y="2313534"/>
              <a:ext cx="2945200" cy="6441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GB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部分媒体服务意识淡薄，用户本位未形成</a:t>
              </a:r>
              <a:endParaRPr lang="zh-CN" altLang="en-GB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54" name="矩形 53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 55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23"/>
          <p:cNvSpPr txBox="1"/>
          <p:nvPr/>
        </p:nvSpPr>
        <p:spPr>
          <a:xfrm>
            <a:off x="308610" y="43815"/>
            <a:ext cx="5127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GB" sz="2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传统媒体融合与坚守：存在的问题</a:t>
            </a:r>
            <a:endParaRPr lang="zh-CN" altLang="en-GB" sz="24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49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19"/>
          <p:cNvSpPr txBox="1"/>
          <p:nvPr/>
        </p:nvSpPr>
        <p:spPr>
          <a:xfrm>
            <a:off x="9318951" y="1241287"/>
            <a:ext cx="1441420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3"/>
          <p:cNvSpPr txBox="1"/>
          <p:nvPr/>
        </p:nvSpPr>
        <p:spPr>
          <a:xfrm>
            <a:off x="426805" y="89051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GB" sz="2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新媒体产业：全景图</a:t>
            </a:r>
            <a:endParaRPr lang="zh-CN" altLang="en-GB" sz="24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5005" y="734060"/>
            <a:ext cx="8516620" cy="638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5545" y="43815"/>
            <a:ext cx="9133205" cy="73050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0" y="0"/>
            <a:ext cx="12858751" cy="87933"/>
            <a:chOff x="0" y="0"/>
            <a:chExt cx="12858751" cy="87933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23"/>
          <p:cNvSpPr txBox="1"/>
          <p:nvPr/>
        </p:nvSpPr>
        <p:spPr>
          <a:xfrm>
            <a:off x="308695" y="43966"/>
            <a:ext cx="3240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GB" sz="24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中国社会化媒体全景图</a:t>
            </a:r>
            <a:endParaRPr lang="zh-CN" altLang="en-GB" sz="2400" b="1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256be587-2330-4052-8afc-110ce2dce2b7"/>
  <p:tag name="COMMONDATA" val="eyJoZGlkIjoiMTU3ODk2ZGExZTFlY2U5NjA3ODdlNmM1ZjdlOWU5NjgifQ=="/>
</p:tagLst>
</file>

<file path=ppt/theme/theme1.xml><?xml version="1.0" encoding="utf-8"?>
<a:theme xmlns:a="http://schemas.openxmlformats.org/drawingml/2006/main" name="1_自定义设计方案">
  <a:themeElements>
    <a:clrScheme name="自定义 3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00"/>
      </a:accent1>
      <a:accent2>
        <a:srgbClr val="535353"/>
      </a:accent2>
      <a:accent3>
        <a:srgbClr val="BE0000"/>
      </a:accent3>
      <a:accent4>
        <a:srgbClr val="535353"/>
      </a:accent4>
      <a:accent5>
        <a:srgbClr val="BE0000"/>
      </a:accent5>
      <a:accent6>
        <a:srgbClr val="535353"/>
      </a:accent6>
      <a:hlink>
        <a:srgbClr val="BE0000"/>
      </a:hlink>
      <a:folHlink>
        <a:srgbClr val="5353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1295</Words>
  <Application>WPS 演示</Application>
  <PresentationFormat>自定义</PresentationFormat>
  <Paragraphs>176</Paragraphs>
  <Slides>24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Impact</vt:lpstr>
      <vt:lpstr>Arial Unicode MS</vt:lpstr>
      <vt:lpstr>Calibri Light</vt:lpstr>
      <vt:lpstr>冬青黑体简体中文 W3</vt:lpstr>
      <vt:lpstr>Arial Narrow</vt:lpstr>
      <vt:lpstr>Helvetica Light</vt:lpstr>
      <vt:lpstr>PMingLiU</vt:lpstr>
      <vt:lpstr>黑体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科技工作汇报</dc:title>
  <dc:creator/>
  <cp:keywords>第一PPT模板网：www.1ppt.com</cp:keywords>
  <cp:lastModifiedBy>暖暖</cp:lastModifiedBy>
  <cp:revision>10</cp:revision>
  <dcterms:created xsi:type="dcterms:W3CDTF">2016-10-17T11:15:00Z</dcterms:created>
  <dcterms:modified xsi:type="dcterms:W3CDTF">2022-12-14T09:32:03Z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FC6E0642D48642BB9AD6350410A1CB34</vt:lpwstr>
  </property>
</Properties>
</file>