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57" r:id="rId4"/>
    <p:sldId id="265" r:id="rId6"/>
    <p:sldId id="268" r:id="rId7"/>
    <p:sldId id="384" r:id="rId8"/>
    <p:sldId id="471" r:id="rId9"/>
    <p:sldId id="300" r:id="rId10"/>
    <p:sldId id="386" r:id="rId11"/>
    <p:sldId id="387" r:id="rId12"/>
    <p:sldId id="389" r:id="rId13"/>
    <p:sldId id="388" r:id="rId14"/>
    <p:sldId id="470" r:id="rId15"/>
    <p:sldId id="383" r:id="rId16"/>
    <p:sldId id="431" r:id="rId17"/>
    <p:sldId id="472" r:id="rId18"/>
    <p:sldId id="473" r:id="rId19"/>
    <p:sldId id="474" r:id="rId20"/>
    <p:sldId id="475" r:id="rId21"/>
    <p:sldId id="478" r:id="rId22"/>
    <p:sldId id="476" r:id="rId23"/>
    <p:sldId id="288" r:id="rId24"/>
    <p:sldId id="480" r:id="rId25"/>
    <p:sldId id="481" r:id="rId26"/>
    <p:sldId id="486" r:id="rId27"/>
    <p:sldId id="344" r:id="rId28"/>
    <p:sldId id="340" r:id="rId29"/>
    <p:sldId id="346" r:id="rId30"/>
    <p:sldId id="282" r:id="rId31"/>
    <p:sldId id="289" r:id="rId32"/>
    <p:sldId id="326" r:id="rId33"/>
    <p:sldId id="483" r:id="rId34"/>
    <p:sldId id="290" r:id="rId35"/>
    <p:sldId id="488" r:id="rId36"/>
    <p:sldId id="484" r:id="rId37"/>
    <p:sldId id="487" r:id="rId38"/>
    <p:sldId id="320" r:id="rId39"/>
    <p:sldId id="489" r:id="rId40"/>
    <p:sldId id="482" r:id="rId41"/>
    <p:sldId id="351" r:id="rId42"/>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CAE2"/>
    <a:srgbClr val="F8A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6" d="100"/>
          <a:sy n="116" d="100"/>
        </p:scale>
        <p:origin x="6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100.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4796134-136D-41C1-B8A5-626755808DB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85421F61-C797-4331-A247-CEA80E070A8F}" type="slidenum">
              <a:rPr lang="zh-CN" altLang="en-US" smtClean="0">
                <a:latin typeface="Calibri" panose="020F0502020204030204" pitchFamily="34" charset="0"/>
                <a:ea typeface="宋体" panose="02010600030101010101" pitchFamily="2" charset="-122"/>
              </a:rPr>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AA39BF-A0C1-4329-B52D-A0BC4CCA76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0704"/>
            <a:ext cx="8308910" cy="1711004"/>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019300" y="2279416"/>
            <a:ext cx="5946710" cy="8278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070973" y="1458015"/>
            <a:ext cx="8050053" cy="4909625"/>
          </a:xfrm>
          <a:solidFill>
            <a:schemeClr val="accent1">
              <a:lumMod val="20000"/>
              <a:lumOff val="80000"/>
            </a:schemeClr>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14" name="KSO_BC1"/>
          <p:cNvSpPr>
            <a:spLocks noGrp="1"/>
          </p:cNvSpPr>
          <p:nvPr>
            <p:ph sz="half" idx="1" hasCustomPrompt="1"/>
          </p:nvPr>
        </p:nvSpPr>
        <p:spPr>
          <a:xfrm>
            <a:off x="4800535" y="2696462"/>
            <a:ext cx="6497483" cy="2386071"/>
          </a:xfrm>
        </p:spPr>
        <p:txBody>
          <a:bodyPr wrap="square">
            <a:normAutofit/>
          </a:bodyPr>
          <a:lstStyle>
            <a:lvl1pPr marL="0" indent="0">
              <a:buNone/>
              <a:defRPr sz="4000">
                <a:solidFill>
                  <a:schemeClr val="accent1"/>
                </a:solidFill>
              </a:defRPr>
            </a:lvl1pPr>
            <a:lvl2pPr marL="85090" indent="0">
              <a:buNone/>
              <a:defRPr sz="1470"/>
            </a:lvl2pPr>
            <a:lvl3pPr marL="217170" indent="0">
              <a:buNone/>
              <a:defRPr/>
            </a:lvl3pPr>
            <a:lvl4pPr marL="325755" indent="0">
              <a:buNone/>
              <a:defRPr/>
            </a:lvl4pPr>
            <a:lvl5pPr marL="434340" indent="0">
              <a:buNone/>
              <a:defRPr/>
            </a:lvl5pPr>
          </a:lstStyle>
          <a:p>
            <a:pPr lvl="0"/>
            <a:r>
              <a:rPr lang="zh-CN" altLang="en-US" dirty="0" smtClean="0"/>
              <a:t>编辑标题</a:t>
            </a:r>
            <a:endParaRPr lang="en-US" altLang="zh-CN" dirty="0"/>
          </a:p>
        </p:txBody>
      </p:sp>
      <p:sp>
        <p:nvSpPr>
          <p:cNvPr id="2" name="日期占位符 1"/>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42D357-46A0-4A33-8399-86D2BB660FA1}" type="slidenum">
              <a:rPr lang="zh-CN" altLang="en-US" smtClean="0"/>
            </a:fld>
            <a:endParaRPr lang="zh-CN" altLang="en-US"/>
          </a:p>
        </p:txBody>
      </p:sp>
      <p:sp>
        <p:nvSpPr>
          <p:cNvPr id="6" name="内容占位符 5"/>
          <p:cNvSpPr>
            <a:spLocks noGrp="1"/>
          </p:cNvSpPr>
          <p:nvPr>
            <p:ph sz="quarter" idx="13" hasCustomPrompt="1"/>
          </p:nvPr>
        </p:nvSpPr>
        <p:spPr>
          <a:xfrm>
            <a:off x="4804821" y="5082727"/>
            <a:ext cx="6547622" cy="824777"/>
          </a:xfrm>
        </p:spPr>
        <p:txBody>
          <a:bodyPr>
            <a:normAutofit/>
          </a:bodyPr>
          <a:lstStyle>
            <a:lvl1pPr marL="0" indent="0">
              <a:buNone/>
              <a:defRPr sz="2400">
                <a:solidFill>
                  <a:schemeClr val="accent1"/>
                </a:solidFill>
              </a:defRPr>
            </a:lvl1pPr>
            <a:lvl2pPr marL="85090" indent="0">
              <a:buNone/>
              <a:defRPr/>
            </a:lvl2pPr>
            <a:lvl3pPr marL="217170" indent="0">
              <a:buNone/>
              <a:defRPr/>
            </a:lvl3pPr>
            <a:lvl4pPr marL="325755" indent="0">
              <a:buNone/>
              <a:defRPr/>
            </a:lvl4pPr>
            <a:lvl5pPr marL="434340" indent="0">
              <a:buNone/>
              <a:defRPr/>
            </a:lvl5pPr>
          </a:lstStyle>
          <a:p>
            <a:pPr lvl="0"/>
            <a:r>
              <a:rPr lang="zh-CN" altLang="en-US" dirty="0" smtClean="0"/>
              <a:t>编辑文本</a:t>
            </a:r>
            <a:endParaRPr lang="zh-CN" altLang="en-US" dirty="0"/>
          </a:p>
        </p:txBody>
      </p:sp>
      <p:sp>
        <p:nvSpPr>
          <p:cNvPr id="20" name="任意多边形 19"/>
          <p:cNvSpPr/>
          <p:nvPr>
            <p:custDataLst>
              <p:tags r:id="rId2"/>
            </p:custDataLst>
          </p:nvPr>
        </p:nvSpPr>
        <p:spPr>
          <a:xfrm>
            <a:off x="1870000" y="1443038"/>
            <a:ext cx="2553851" cy="125342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1" fmla="*/ 2881560 w 2973000"/>
              <a:gd name="connsiteY0-2" fmla="*/ 1694793 h 2025869"/>
              <a:gd name="connsiteX1-3" fmla="*/ 2881560 w 2973000"/>
              <a:gd name="connsiteY1-4" fmla="*/ 2025869 h 2025869"/>
              <a:gd name="connsiteX2-5" fmla="*/ 0 w 2973000"/>
              <a:gd name="connsiteY2-6" fmla="*/ 2025869 h 2025869"/>
              <a:gd name="connsiteX3-7" fmla="*/ 0 w 2973000"/>
              <a:gd name="connsiteY3-8" fmla="*/ 0 h 2025869"/>
              <a:gd name="connsiteX4-9" fmla="*/ 409902 w 2973000"/>
              <a:gd name="connsiteY4-10" fmla="*/ 0 h 2025869"/>
              <a:gd name="connsiteX5-11" fmla="*/ 409902 w 2973000"/>
              <a:gd name="connsiteY5-12" fmla="*/ 1694793 h 2025869"/>
              <a:gd name="connsiteX6" fmla="*/ 2973000 w 2973000"/>
              <a:gd name="connsiteY6" fmla="*/ 1786233 h 2025869"/>
              <a:gd name="connsiteX0-13" fmla="*/ 2881560 w 2881560"/>
              <a:gd name="connsiteY0-14" fmla="*/ 1694793 h 2025869"/>
              <a:gd name="connsiteX1-15" fmla="*/ 2881560 w 2881560"/>
              <a:gd name="connsiteY1-16" fmla="*/ 2025869 h 2025869"/>
              <a:gd name="connsiteX2-17" fmla="*/ 0 w 2881560"/>
              <a:gd name="connsiteY2-18" fmla="*/ 2025869 h 2025869"/>
              <a:gd name="connsiteX3-19" fmla="*/ 0 w 2881560"/>
              <a:gd name="connsiteY3-20" fmla="*/ 0 h 2025869"/>
              <a:gd name="connsiteX4-21" fmla="*/ 409902 w 2881560"/>
              <a:gd name="connsiteY4-22" fmla="*/ 0 h 2025869"/>
              <a:gd name="connsiteX5-23" fmla="*/ 409902 w 2881560"/>
              <a:gd name="connsiteY5-24" fmla="*/ 1694793 h 2025869"/>
              <a:gd name="connsiteX0-25" fmla="*/ 2881560 w 2881560"/>
              <a:gd name="connsiteY0-26" fmla="*/ 1694793 h 2025869"/>
              <a:gd name="connsiteX1-27" fmla="*/ 2881560 w 2881560"/>
              <a:gd name="connsiteY1-28" fmla="*/ 2025869 h 2025869"/>
              <a:gd name="connsiteX2-29" fmla="*/ 0 w 2881560"/>
              <a:gd name="connsiteY2-30" fmla="*/ 2025869 h 2025869"/>
              <a:gd name="connsiteX3-31" fmla="*/ 0 w 2881560"/>
              <a:gd name="connsiteY3-32" fmla="*/ 0 h 2025869"/>
              <a:gd name="connsiteX4-33" fmla="*/ 409902 w 2881560"/>
              <a:gd name="connsiteY4-34" fmla="*/ 0 h 2025869"/>
            </a:gdLst>
            <a:ahLst/>
            <a:cxnLst>
              <a:cxn ang="0">
                <a:pos x="connsiteX0-25" y="connsiteY0-26"/>
              </a:cxn>
              <a:cxn ang="0">
                <a:pos x="connsiteX1-27" y="connsiteY1-28"/>
              </a:cxn>
              <a:cxn ang="0">
                <a:pos x="connsiteX2-29" y="connsiteY2-30"/>
              </a:cxn>
              <a:cxn ang="0">
                <a:pos x="connsiteX3-31" y="connsiteY3-32"/>
              </a:cxn>
              <a:cxn ang="0">
                <a:pos x="connsiteX4-33" y="connsiteY4-34"/>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ysClr val="window" lastClr="FFFFFF">
                <a:lumMod val="85000"/>
              </a:sysClr>
            </a:solidFill>
            <a:prstDash val="solid"/>
            <a:miter lim="800000"/>
          </a:ln>
          <a:effectLst/>
        </p:spPr>
        <p:txBody>
          <a:bodyPr wrap="square" anchor="ctr">
            <a:normAutofit/>
          </a:bodyPr>
          <a:lstStyle/>
          <a:p>
            <a:pPr algn="ctr">
              <a:defRPr/>
            </a:pPr>
            <a:endParaRPr lang="zh-CN" altLang="en-US" sz="1035" kern="0">
              <a:solidFill>
                <a:prstClr val="white"/>
              </a:solidFill>
              <a:latin typeface="Arial" panose="020B0604020202020204" pitchFamily="34" charset="0"/>
              <a:ea typeface="黑体" panose="02010609060101010101" pitchFamily="49" charset="-122"/>
            </a:endParaRPr>
          </a:p>
        </p:txBody>
      </p:sp>
      <p:grpSp>
        <p:nvGrpSpPr>
          <p:cNvPr id="21" name="组合 20"/>
          <p:cNvGrpSpPr/>
          <p:nvPr/>
        </p:nvGrpSpPr>
        <p:grpSpPr>
          <a:xfrm>
            <a:off x="3840080" y="816326"/>
            <a:ext cx="1738291" cy="1087783"/>
            <a:chOff x="2011280" y="2507070"/>
            <a:chExt cx="922795" cy="577464"/>
          </a:xfrm>
        </p:grpSpPr>
        <p:sp>
          <p:nvSpPr>
            <p:cNvPr id="22" name="椭圆 21"/>
            <p:cNvSpPr/>
            <p:nvPr/>
          </p:nvSpPr>
          <p:spPr bwMode="auto">
            <a:xfrm>
              <a:off x="2759252" y="2775333"/>
              <a:ext cx="174823" cy="174823"/>
            </a:xfrm>
            <a:prstGeom prst="ellipse">
              <a:avLst/>
            </a:prstGeom>
            <a:solidFill>
              <a:schemeClr val="accent1"/>
            </a:solidFill>
            <a:ln w="12700" cap="flat" cmpd="sng" algn="ctr">
              <a:noFill/>
              <a:prstDash val="solid"/>
              <a:miter lim="800000"/>
            </a:ln>
            <a:effectLst/>
          </p:spPr>
          <p:txBody>
            <a:bodyPr wrap="square" anchor="ctr">
              <a:normAutofit fontScale="37500" lnSpcReduction="20000"/>
            </a:bodyPr>
            <a:lstStyle/>
            <a:p>
              <a:pPr algn="ctr">
                <a:defRPr/>
              </a:pPr>
              <a:endParaRPr lang="zh-CN" altLang="en-US" sz="2300" kern="0" dirty="0">
                <a:solidFill>
                  <a:prstClr val="white"/>
                </a:solidFill>
                <a:latin typeface="Arial" panose="020B0604020202020204" pitchFamily="34" charset="0"/>
                <a:ea typeface="黑体" panose="02010609060101010101" pitchFamily="49" charset="-122"/>
              </a:endParaRPr>
            </a:p>
          </p:txBody>
        </p:sp>
        <p:sp>
          <p:nvSpPr>
            <p:cNvPr id="23" name="椭圆 22"/>
            <p:cNvSpPr/>
            <p:nvPr>
              <p:custDataLst>
                <p:tags r:id="rId3"/>
              </p:custDataLst>
            </p:nvPr>
          </p:nvSpPr>
          <p:spPr>
            <a:xfrm>
              <a:off x="2011280" y="2507070"/>
              <a:ext cx="266149" cy="267453"/>
            </a:xfrm>
            <a:prstGeom prst="ellipse">
              <a:avLst/>
            </a:prstGeom>
            <a:solidFill>
              <a:schemeClr val="accent1">
                <a:lumMod val="40000"/>
                <a:lumOff val="60000"/>
              </a:schemeClr>
            </a:solidFill>
            <a:ln w="12700" cap="flat" cmpd="sng" algn="ctr">
              <a:noFill/>
              <a:prstDash val="solid"/>
              <a:miter lim="800000"/>
            </a:ln>
            <a:effectLst/>
          </p:spPr>
          <p:txBody>
            <a:bodyPr wrap="square" anchor="ctr">
              <a:normAutofit fontScale="75000" lnSpcReduction="20000"/>
            </a:bodyPr>
            <a:lstStyle/>
            <a:p>
              <a:pPr algn="ctr">
                <a:defRPr/>
              </a:pPr>
              <a:endParaRPr lang="zh-CN" altLang="en-US" sz="2300" kern="0" dirty="0">
                <a:solidFill>
                  <a:prstClr val="white"/>
                </a:solidFill>
                <a:latin typeface="Arial" panose="020B0604020202020204" pitchFamily="34" charset="0"/>
                <a:ea typeface="黑体" panose="02010609060101010101" pitchFamily="49" charset="-122"/>
              </a:endParaRPr>
            </a:p>
          </p:txBody>
        </p:sp>
        <p:sp>
          <p:nvSpPr>
            <p:cNvPr id="24" name="椭圆 23"/>
            <p:cNvSpPr/>
            <p:nvPr>
              <p:custDataLst>
                <p:tags r:id="rId4"/>
              </p:custDataLst>
            </p:nvPr>
          </p:nvSpPr>
          <p:spPr>
            <a:xfrm flipV="1">
              <a:off x="2521151" y="2959287"/>
              <a:ext cx="125247" cy="125247"/>
            </a:xfrm>
            <a:prstGeom prst="ellipse">
              <a:avLst/>
            </a:prstGeom>
            <a:solidFill>
              <a:schemeClr val="accent1">
                <a:lumMod val="40000"/>
                <a:lumOff val="60000"/>
              </a:schemeClr>
            </a:solidFill>
            <a:ln w="12700" cap="flat" cmpd="sng" algn="ctr">
              <a:noFill/>
              <a:prstDash val="solid"/>
              <a:miter lim="800000"/>
            </a:ln>
            <a:effectLst/>
          </p:spPr>
          <p:txBody>
            <a:bodyPr wrap="square" anchor="ctr">
              <a:normAutofit fontScale="25000" lnSpcReduction="20000"/>
            </a:bodyPr>
            <a:lstStyle/>
            <a:p>
              <a:pPr algn="ctr">
                <a:defRPr/>
              </a:pPr>
              <a:endParaRPr lang="zh-CN" altLang="en-US" sz="2300" kern="0" dirty="0">
                <a:solidFill>
                  <a:prstClr val="white"/>
                </a:solidFill>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a:solidFill>
            <a:schemeClr val="accent1">
              <a:lumMod val="20000"/>
              <a:lumOff val="80000"/>
            </a:schemeClr>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825625"/>
            <a:ext cx="5181600" cy="4351338"/>
          </a:xfrm>
          <a:solidFill>
            <a:schemeClr val="accent1">
              <a:lumMod val="20000"/>
              <a:lumOff val="80000"/>
            </a:schemeClr>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36624"/>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42D357-46A0-4A33-8399-86D2BB660FA1}" type="slidenum">
              <a:rPr lang="zh-CN" altLang="en-US" smtClean="0"/>
            </a:fld>
            <a:endParaRPr lang="zh-CN" altLang="en-US"/>
          </a:p>
        </p:txBody>
      </p:sp>
      <p:sp>
        <p:nvSpPr>
          <p:cNvPr id="9" name="任意多边形 8"/>
          <p:cNvSpPr/>
          <p:nvPr>
            <p:custDataLst>
              <p:tags r:id="rId2"/>
            </p:custDataLst>
          </p:nvPr>
        </p:nvSpPr>
        <p:spPr>
          <a:xfrm>
            <a:off x="6526164" y="1043478"/>
            <a:ext cx="1232296" cy="1006259"/>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latin typeface="Arial" panose="020B0604020202020204" pitchFamily="34" charset="0"/>
              <a:ea typeface="黑体" panose="02010609060101010101" pitchFamily="49" charset="-122"/>
            </a:endParaRPr>
          </a:p>
        </p:txBody>
      </p:sp>
      <p:sp>
        <p:nvSpPr>
          <p:cNvPr id="10" name="任意多边形 9"/>
          <p:cNvSpPr/>
          <p:nvPr>
            <p:custDataLst>
              <p:tags r:id="rId3"/>
            </p:custDataLst>
          </p:nvPr>
        </p:nvSpPr>
        <p:spPr>
          <a:xfrm flipH="1">
            <a:off x="6982358" y="1649863"/>
            <a:ext cx="1628242" cy="1331039"/>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latin typeface="Arial" panose="020B0604020202020204" pitchFamily="34" charset="0"/>
              <a:ea typeface="黑体" panose="02010609060101010101" pitchFamily="49" charset="-122"/>
            </a:endParaRPr>
          </a:p>
        </p:txBody>
      </p:sp>
      <p:sp>
        <p:nvSpPr>
          <p:cNvPr id="11" name="任意多边形 10"/>
          <p:cNvSpPr/>
          <p:nvPr>
            <p:custDataLst>
              <p:tags r:id="rId4"/>
            </p:custDataLst>
          </p:nvPr>
        </p:nvSpPr>
        <p:spPr>
          <a:xfrm>
            <a:off x="3581400" y="2294733"/>
            <a:ext cx="4089811" cy="3034708"/>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6244" anchor="ctr"/>
          <a:lstStyle/>
          <a:p>
            <a:pPr algn="ctr">
              <a:defRPr/>
            </a:pPr>
            <a:endParaRPr lang="zh-CN" altLang="en-US" sz="5400" dirty="0">
              <a:solidFill>
                <a:srgbClr val="FFFFFF"/>
              </a:solidFill>
              <a:latin typeface="Arial" panose="020B0604020202020204" pitchFamily="34" charset="0"/>
              <a:ea typeface="黑体" panose="02010609060101010101" pitchFamily="49" charset="-122"/>
            </a:endParaRPr>
          </a:p>
        </p:txBody>
      </p:sp>
      <p:sp>
        <p:nvSpPr>
          <p:cNvPr id="2" name="Title 1"/>
          <p:cNvSpPr>
            <a:spLocks noGrp="1"/>
          </p:cNvSpPr>
          <p:nvPr>
            <p:ph type="title" hasCustomPrompt="1"/>
          </p:nvPr>
        </p:nvSpPr>
        <p:spPr>
          <a:xfrm>
            <a:off x="3581400" y="2844800"/>
            <a:ext cx="4089811" cy="1485900"/>
          </a:xfrm>
        </p:spPr>
        <p:txBody>
          <a:bodyPr>
            <a:normAutofit/>
          </a:bodyPr>
          <a:lstStyle>
            <a:lvl1pPr algn="ctr">
              <a:defRPr sz="6600">
                <a:solidFill>
                  <a:schemeClr val="bg1"/>
                </a:solidFill>
              </a:defRPr>
            </a:lvl1pPr>
          </a:lstStyle>
          <a:p>
            <a:r>
              <a:rPr lang="zh-CN" altLang="en-US" dirty="0" smtClean="0"/>
              <a:t>编辑标题</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C1A980D-B224-4C48-B69A-09AB23CE70B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42D357-46A0-4A33-8399-86D2BB660FA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9559" y="255122"/>
            <a:ext cx="10512884" cy="5817709"/>
          </a:xfrm>
        </p:spPr>
        <p:txBody>
          <a:bodyPr>
            <a:normAutofit/>
          </a:bodyPr>
          <a:lstStyle>
            <a:lvl1pPr marL="0" indent="0">
              <a:lnSpc>
                <a:spcPct val="130000"/>
              </a:lnSpc>
              <a:buFontTx/>
              <a:buNone/>
              <a:defRPr sz="2400">
                <a:solidFill>
                  <a:schemeClr val="accent1"/>
                </a:solidFill>
              </a:defRPr>
            </a:lvl1pPr>
            <a:lvl2pPr marL="393700" indent="0">
              <a:lnSpc>
                <a:spcPct val="130000"/>
              </a:lnSpc>
              <a:buFontTx/>
              <a:buNone/>
              <a:defRPr sz="2000">
                <a:solidFill>
                  <a:schemeClr val="accent1"/>
                </a:solidFill>
              </a:defRPr>
            </a:lvl2pPr>
            <a:lvl3pPr marL="661035" indent="0">
              <a:lnSpc>
                <a:spcPct val="130000"/>
              </a:lnSpc>
              <a:buFontTx/>
              <a:buNone/>
              <a:defRPr sz="1800">
                <a:solidFill>
                  <a:schemeClr val="accent1"/>
                </a:solidFill>
              </a:defRPr>
            </a:lvl3pPr>
            <a:lvl4pPr marL="851535" indent="0">
              <a:lnSpc>
                <a:spcPct val="130000"/>
              </a:lnSpc>
              <a:buFontTx/>
              <a:buNone/>
              <a:defRPr sz="1800">
                <a:solidFill>
                  <a:schemeClr val="accent1"/>
                </a:solidFill>
              </a:defRPr>
            </a:lvl4pPr>
            <a:lvl5pPr marL="1054735" indent="0">
              <a:lnSpc>
                <a:spcPct val="130000"/>
              </a:lnSpc>
              <a:buFontTx/>
              <a:buNone/>
              <a:defRPr sz="1800">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image" Target="../media/image2.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6"/>
            <a:ext cx="10515600" cy="92334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648691"/>
            <a:ext cx="10515600" cy="452827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A980D-B224-4C48-B69A-09AB23CE70BD}"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2D357-46A0-4A33-8399-86D2BB660FA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gradFill>
            <a:gsLst>
              <a:gs pos="0">
                <a:schemeClr val="accent3"/>
              </a:gs>
              <a:gs pos="29000">
                <a:schemeClr val="accent1">
                  <a:shade val="67500"/>
                  <a:satMod val="115000"/>
                </a:schemeClr>
              </a:gs>
              <a:gs pos="100000">
                <a:schemeClr val="accent6"/>
              </a:gs>
            </a:gsLst>
            <a:lin ang="10800000" scaled="1"/>
          </a:gra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2" panose="05020102010507070707" pitchFamily="18" charset="2"/>
        <a:buChar char="ï"/>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3.xml"/><Relationship Id="rId2" Type="http://schemas.openxmlformats.org/officeDocument/2006/relationships/image" Target="../media/image3.png"/><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7.xml"/><Relationship Id="rId4" Type="http://schemas.openxmlformats.org/officeDocument/2006/relationships/tags" Target="../tags/tag3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39.xml"/><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3.xml"/><Relationship Id="rId6" Type="http://schemas.openxmlformats.org/officeDocument/2006/relationships/tags" Target="../tags/tag44.xml"/><Relationship Id="rId5" Type="http://schemas.openxmlformats.org/officeDocument/2006/relationships/image" Target="../media/image4.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7.xml"/><Relationship Id="rId5" Type="http://schemas.openxmlformats.org/officeDocument/2006/relationships/tags" Target="../tags/tag46.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7.xml"/><Relationship Id="rId5" Type="http://schemas.openxmlformats.org/officeDocument/2006/relationships/tags" Target="../tags/tag48.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tags" Target="../tags/tag4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7.xml"/><Relationship Id="rId4" Type="http://schemas.openxmlformats.org/officeDocument/2006/relationships/tags" Target="../tags/tag50.xml"/><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7.xml"/><Relationship Id="rId4" Type="http://schemas.openxmlformats.org/officeDocument/2006/relationships/tags" Target="../tags/tag52.xml"/><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7.xml"/><Relationship Id="rId4" Type="http://schemas.openxmlformats.org/officeDocument/2006/relationships/tags" Target="../tags/tag54.xml"/><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7.xml"/><Relationship Id="rId4" Type="http://schemas.openxmlformats.org/officeDocument/2006/relationships/tags" Target="../tags/tag56.xml"/><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tags" Target="../tags/tag55.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7.xml"/><Relationship Id="rId5" Type="http://schemas.openxmlformats.org/officeDocument/2006/relationships/tags" Target="../tags/tag58.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7.xml"/><Relationship Id="rId6" Type="http://schemas.openxmlformats.org/officeDocument/2006/relationships/tags" Target="../tags/tag18.xml"/><Relationship Id="rId5" Type="http://schemas.openxmlformats.org/officeDocument/2006/relationships/image" Target="../media/image4.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2.xml"/><Relationship Id="rId3" Type="http://schemas.openxmlformats.org/officeDocument/2006/relationships/tags" Target="../tags/tag60.xml"/><Relationship Id="rId2" Type="http://schemas.openxmlformats.org/officeDocument/2006/relationships/image" Target="../media/image4.png"/><Relationship Id="rId1" Type="http://schemas.openxmlformats.org/officeDocument/2006/relationships/tags" Target="../tags/tag5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7.xml"/><Relationship Id="rId4" Type="http://schemas.openxmlformats.org/officeDocument/2006/relationships/tags" Target="../tags/tag62.xml"/><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tags" Target="../tags/tag6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3.xml"/><Relationship Id="rId6" Type="http://schemas.openxmlformats.org/officeDocument/2006/relationships/tags" Target="../tags/tag67.xml"/><Relationship Id="rId5" Type="http://schemas.openxmlformats.org/officeDocument/2006/relationships/image" Target="../media/image4.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2.xml"/><Relationship Id="rId4" Type="http://schemas.openxmlformats.org/officeDocument/2006/relationships/tags" Target="../tags/tag69.xml"/><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2.xml"/><Relationship Id="rId5" Type="http://schemas.openxmlformats.org/officeDocument/2006/relationships/tags" Target="../tags/tag71.xml"/><Relationship Id="rId4" Type="http://schemas.openxmlformats.org/officeDocument/2006/relationships/image" Target="../media/image4.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2.xml"/><Relationship Id="rId5" Type="http://schemas.openxmlformats.org/officeDocument/2006/relationships/tags" Target="../tags/tag73.xml"/><Relationship Id="rId4" Type="http://schemas.openxmlformats.org/officeDocument/2006/relationships/image" Target="../media/image4.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2.xml"/><Relationship Id="rId5" Type="http://schemas.openxmlformats.org/officeDocument/2006/relationships/tags" Target="../tags/tag75.xml"/><Relationship Id="rId4" Type="http://schemas.openxmlformats.org/officeDocument/2006/relationships/image" Target="../media/image4.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74.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2.xml"/><Relationship Id="rId7" Type="http://schemas.openxmlformats.org/officeDocument/2006/relationships/tags" Target="../tags/tag77.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tags" Target="../tags/tag76.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2.xml"/><Relationship Id="rId4" Type="http://schemas.openxmlformats.org/officeDocument/2006/relationships/tags" Target="../tags/tag79.xml"/><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tags" Target="../tags/tag78.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2.xml"/><Relationship Id="rId4" Type="http://schemas.openxmlformats.org/officeDocument/2006/relationships/tags" Target="../tags/tag81.xml"/><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tags" Target="../tags/tag8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3.xml"/><Relationship Id="rId6" Type="http://schemas.openxmlformats.org/officeDocument/2006/relationships/tags" Target="../tags/tag23.xml"/><Relationship Id="rId5" Type="http://schemas.openxmlformats.org/officeDocument/2006/relationships/image" Target="../media/image4.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2.xml"/><Relationship Id="rId4" Type="http://schemas.openxmlformats.org/officeDocument/2006/relationships/tags" Target="../tags/tag83.xml"/><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2.xml"/><Relationship Id="rId4" Type="http://schemas.openxmlformats.org/officeDocument/2006/relationships/tags" Target="../tags/tag85.xml"/><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tags" Target="../tags/tag84.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2.xml"/><Relationship Id="rId4" Type="http://schemas.openxmlformats.org/officeDocument/2006/relationships/tags" Target="../tags/tag87.xml"/><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tags" Target="../tags/tag86.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2.xml"/><Relationship Id="rId4" Type="http://schemas.openxmlformats.org/officeDocument/2006/relationships/tags" Target="../tags/tag89.xml"/><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tags" Target="../tags/tag88.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2.xml"/><Relationship Id="rId4" Type="http://schemas.openxmlformats.org/officeDocument/2006/relationships/tags" Target="../tags/tag91.xml"/><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tags" Target="../tags/tag90.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7.xml"/><Relationship Id="rId3" Type="http://schemas.openxmlformats.org/officeDocument/2006/relationships/tags" Target="../tags/tag93.xml"/><Relationship Id="rId2" Type="http://schemas.openxmlformats.org/officeDocument/2006/relationships/image" Target="../media/image4.png"/><Relationship Id="rId1" Type="http://schemas.openxmlformats.org/officeDocument/2006/relationships/tags" Target="../tags/tag92.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7.xml"/><Relationship Id="rId4" Type="http://schemas.openxmlformats.org/officeDocument/2006/relationships/tags" Target="../tags/tag95.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tags" Target="../tags/tag94.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2.xml"/><Relationship Id="rId4" Type="http://schemas.openxmlformats.org/officeDocument/2006/relationships/tags" Target="../tags/tag97.xml"/><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tags" Target="../tags/tag9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6.xml"/><Relationship Id="rId2" Type="http://schemas.openxmlformats.org/officeDocument/2006/relationships/tags" Target="../tags/tag99.xml"/><Relationship Id="rId1" Type="http://schemas.openxmlformats.org/officeDocument/2006/relationships/tags" Target="../tags/tag9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7.xml"/><Relationship Id="rId3" Type="http://schemas.openxmlformats.org/officeDocument/2006/relationships/tags" Target="../tags/tag25.xml"/><Relationship Id="rId2" Type="http://schemas.openxmlformats.org/officeDocument/2006/relationships/image" Target="../media/image4.png"/><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7.xml"/><Relationship Id="rId4" Type="http://schemas.openxmlformats.org/officeDocument/2006/relationships/tags" Target="../tags/tag2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tags" Target="../tags/tag29.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7.xml"/><Relationship Id="rId4" Type="http://schemas.openxmlformats.org/officeDocument/2006/relationships/tags" Target="../tags/tag31.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7.xml"/><Relationship Id="rId4" Type="http://schemas.openxmlformats.org/officeDocument/2006/relationships/tags" Target="../tags/tag33.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7.xml"/><Relationship Id="rId4" Type="http://schemas.openxmlformats.org/officeDocument/2006/relationships/tags" Target="../tags/tag35.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153035" y="218440"/>
            <a:ext cx="10388600" cy="1178560"/>
          </a:xfrm>
        </p:spPr>
        <p:txBody>
          <a:bodyPr>
            <a:normAutofit/>
          </a:bodyPr>
          <a:lstStyle/>
          <a:p>
            <a:r>
              <a:rPr lang="zh-CN" altLang="en-US" dirty="0"/>
              <a:t>淘宝店铺运营技巧</a:t>
            </a:r>
            <a:endParaRPr lang="zh-CN" altLang="en-US" dirty="0"/>
          </a:p>
        </p:txBody>
      </p:sp>
      <p:pic>
        <p:nvPicPr>
          <p:cNvPr id="4" name="图片 3" descr="3"/>
          <p:cNvPicPr>
            <a:picLocks noChangeAspect="1"/>
          </p:cNvPicPr>
          <p:nvPr/>
        </p:nvPicPr>
        <p:blipFill>
          <a:blip r:embed="rId2"/>
          <a:stretch>
            <a:fillRect/>
          </a:stretch>
        </p:blipFill>
        <p:spPr>
          <a:xfrm>
            <a:off x="2489200" y="1232535"/>
            <a:ext cx="5869305" cy="1120140"/>
          </a:xfrm>
          <a:prstGeom prst="rect">
            <a:avLst/>
          </a:prstGeom>
        </p:spPr>
      </p:pic>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2332355" y="79375"/>
            <a:ext cx="470535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a:t>
            </a:r>
            <a:r>
              <a:rPr lang="en-US" altLang="zh-CN" sz="2800" dirty="0">
                <a:gradFill>
                  <a:gsLst>
                    <a:gs pos="0">
                      <a:schemeClr val="accent3"/>
                    </a:gs>
                    <a:gs pos="29000">
                      <a:schemeClr val="accent1">
                        <a:shade val="67500"/>
                        <a:satMod val="115000"/>
                      </a:schemeClr>
                    </a:gs>
                    <a:gs pos="100000">
                      <a:schemeClr val="accent6"/>
                    </a:gs>
                  </a:gsLst>
                  <a:lin ang="10800000" scaled="1"/>
                </a:gradFill>
              </a:rPr>
              <a:t>3-1</a:t>
            </a:r>
            <a:r>
              <a:rPr lang="zh-CN" altLang="en-US" sz="2800" dirty="0">
                <a:gradFill>
                  <a:gsLst>
                    <a:gs pos="0">
                      <a:schemeClr val="accent3"/>
                    </a:gs>
                    <a:gs pos="29000">
                      <a:schemeClr val="accent1">
                        <a:shade val="67500"/>
                        <a:satMod val="115000"/>
                      </a:schemeClr>
                    </a:gs>
                    <a:gs pos="100000">
                      <a:schemeClr val="accent6"/>
                    </a:gs>
                  </a:gsLst>
                  <a:lin ang="10800000" scaled="1"/>
                </a:gradFill>
              </a:rPr>
              <a:t>产品卖点</a:t>
            </a:r>
            <a:endParaRPr lang="zh-CN" altLang="en-US" sz="28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2613660" y="764540"/>
            <a:ext cx="1920240"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925955" cy="924560"/>
          </a:xfrm>
          <a:prstGeom prst="rect">
            <a:avLst/>
          </a:prstGeom>
        </p:spPr>
      </p:pic>
      <p:pic>
        <p:nvPicPr>
          <p:cNvPr id="2" name="图片 1"/>
          <p:cNvPicPr>
            <a:picLocks noChangeAspect="1"/>
          </p:cNvPicPr>
          <p:nvPr/>
        </p:nvPicPr>
        <p:blipFill>
          <a:blip r:embed="rId3"/>
          <a:stretch>
            <a:fillRect/>
          </a:stretch>
        </p:blipFill>
        <p:spPr>
          <a:xfrm>
            <a:off x="3636645" y="1241425"/>
            <a:ext cx="4163060" cy="3947160"/>
          </a:xfrm>
          <a:prstGeom prst="rect">
            <a:avLst/>
          </a:prstGeom>
        </p:spPr>
      </p:pic>
      <p:grpSp>
        <p:nvGrpSpPr>
          <p:cNvPr id="7170" name="组合 7169"/>
          <p:cNvGrpSpPr/>
          <p:nvPr/>
        </p:nvGrpSpPr>
        <p:grpSpPr>
          <a:xfrm>
            <a:off x="440055" y="1258570"/>
            <a:ext cx="2665095" cy="1147445"/>
            <a:chOff x="0" y="0"/>
            <a:chExt cx="2786082" cy="1000132"/>
          </a:xfrm>
        </p:grpSpPr>
        <p:sp>
          <p:nvSpPr>
            <p:cNvPr id="7171" name="圆角矩形 4"/>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72" name="圆角矩形 5"/>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73" name="圆角矩形 6"/>
            <p:cNvSpPr/>
            <p:nvPr/>
          </p:nvSpPr>
          <p:spPr>
            <a:xfrm>
              <a:off x="71438" y="71438"/>
              <a:ext cx="2571768" cy="785818"/>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rPr>
                <a:t>1</a:t>
              </a:r>
              <a:r>
                <a:rPr b="1" dirty="0">
                  <a:solidFill>
                    <a:schemeClr val="bg1"/>
                  </a:solidFill>
                  <a:latin typeface="宋体" panose="02010600030101010101" pitchFamily="2" charset="-122"/>
                  <a:ea typeface="宋体" panose="02010600030101010101" pitchFamily="2" charset="-122"/>
                  <a:sym typeface="宋体" panose="02010600030101010101" pitchFamily="2" charset="-122"/>
                </a:rPr>
                <a:t>从市场地位找</a:t>
              </a:r>
              <a:endParaRPr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7174" name="组合 7173"/>
          <p:cNvGrpSpPr/>
          <p:nvPr/>
        </p:nvGrpSpPr>
        <p:grpSpPr>
          <a:xfrm>
            <a:off x="440055" y="2561590"/>
            <a:ext cx="2664460" cy="1112520"/>
            <a:chOff x="0" y="-297817"/>
            <a:chExt cx="2786082" cy="1297949"/>
          </a:xfrm>
        </p:grpSpPr>
        <p:sp>
          <p:nvSpPr>
            <p:cNvPr id="7175" name="圆角矩形 8"/>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76" name="圆角矩形 9"/>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77" name="圆角矩形 10"/>
            <p:cNvSpPr/>
            <p:nvPr/>
          </p:nvSpPr>
          <p:spPr>
            <a:xfrm>
              <a:off x="71710" y="-297817"/>
              <a:ext cx="2571615" cy="1154967"/>
            </a:xfrm>
            <a:prstGeom prst="roundRect">
              <a:avLst>
                <a:gd name="adj" fmla="val 16667"/>
              </a:avLst>
            </a:prstGeom>
            <a:gradFill rotWithShape="1">
              <a:gsLst>
                <a:gs pos="0">
                  <a:srgbClr val="C96C1F">
                    <a:alpha val="100000"/>
                  </a:srgbClr>
                </a:gs>
                <a:gs pos="79999">
                  <a:srgbClr val="FF8F33">
                    <a:alpha val="100000"/>
                  </a:srgbClr>
                </a:gs>
                <a:gs pos="100000">
                  <a:srgbClr val="FF8F35">
                    <a:alpha val="100000"/>
                  </a:srgbClr>
                </a:gs>
              </a:gsLst>
              <a:lin ang="16200000" scaled="1"/>
              <a:tileRect/>
            </a:gradFill>
            <a:ln w="9525">
              <a:noFill/>
            </a:ln>
          </p:spPr>
          <p:txBody>
            <a:bodyPr anchor="ctr"/>
            <a:p>
              <a:pPr algn="ctr"/>
              <a:r>
                <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rPr>
                <a:t>2.</a:t>
              </a:r>
              <a:r>
                <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rPr>
                <a:t>从价格上找</a:t>
              </a:r>
              <a:endPar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7178" name="组合 7177"/>
          <p:cNvGrpSpPr/>
          <p:nvPr/>
        </p:nvGrpSpPr>
        <p:grpSpPr>
          <a:xfrm>
            <a:off x="440055" y="3723005"/>
            <a:ext cx="2665095" cy="1158240"/>
            <a:chOff x="0" y="0"/>
            <a:chExt cx="2786082" cy="1000132"/>
          </a:xfrm>
        </p:grpSpPr>
        <p:sp>
          <p:nvSpPr>
            <p:cNvPr id="7179" name="圆角矩形 12"/>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80" name="圆角矩形 13"/>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81" name="圆角矩形 14"/>
            <p:cNvSpPr/>
            <p:nvPr/>
          </p:nvSpPr>
          <p:spPr>
            <a:xfrm>
              <a:off x="71438" y="71438"/>
              <a:ext cx="2571768" cy="785818"/>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lang="en-US" altLang="zh-CN" b="1" dirty="0">
                  <a:solidFill>
                    <a:schemeClr val="bg1"/>
                  </a:solidFill>
                  <a:ea typeface="宋体" panose="02010600030101010101" pitchFamily="2" charset="-122"/>
                  <a:sym typeface="+mn-ea"/>
                </a:rPr>
                <a:t>3.</a:t>
              </a:r>
              <a:r>
                <a:rPr lang="zh-CN" altLang="en-US" b="1" dirty="0">
                  <a:solidFill>
                    <a:schemeClr val="bg1"/>
                  </a:solidFill>
                  <a:ea typeface="宋体" panose="02010600030101010101" pitchFamily="2" charset="-122"/>
                  <a:sym typeface="+mn-ea"/>
                </a:rPr>
                <a:t>从产地上找</a:t>
              </a:r>
              <a:endParaRPr lang="zh-CN" altLang="en-US" b="1" dirty="0">
                <a:solidFill>
                  <a:schemeClr val="bg1"/>
                </a:solidFill>
                <a:ea typeface="宋体" panose="02010600030101010101" pitchFamily="2" charset="-122"/>
                <a:sym typeface="+mn-ea"/>
              </a:endParaRPr>
            </a:p>
          </p:txBody>
        </p:sp>
      </p:grpSp>
      <p:grpSp>
        <p:nvGrpSpPr>
          <p:cNvPr id="7182" name="组合 7181"/>
          <p:cNvGrpSpPr/>
          <p:nvPr/>
        </p:nvGrpSpPr>
        <p:grpSpPr>
          <a:xfrm>
            <a:off x="440055" y="5008245"/>
            <a:ext cx="2665095" cy="1224280"/>
            <a:chOff x="0" y="0"/>
            <a:chExt cx="2786082" cy="1000132"/>
          </a:xfrm>
        </p:grpSpPr>
        <p:sp>
          <p:nvSpPr>
            <p:cNvPr id="7183" name="圆角矩形 16"/>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84" name="圆角矩形 17"/>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85" name="圆角矩形 18"/>
            <p:cNvSpPr/>
            <p:nvPr/>
          </p:nvSpPr>
          <p:spPr>
            <a:xfrm>
              <a:off x="71438" y="71438"/>
              <a:ext cx="2571768" cy="785818"/>
            </a:xfrm>
            <a:prstGeom prst="roundRect">
              <a:avLst>
                <a:gd name="adj" fmla="val 16667"/>
              </a:avLst>
            </a:prstGeom>
            <a:gradFill rotWithShape="1">
              <a:gsLst>
                <a:gs pos="0">
                  <a:srgbClr val="992F2B">
                    <a:alpha val="100000"/>
                  </a:srgbClr>
                </a:gs>
                <a:gs pos="79999">
                  <a:srgbClr val="C93D39">
                    <a:alpha val="100000"/>
                  </a:srgbClr>
                </a:gs>
                <a:gs pos="100000">
                  <a:srgbClr val="CD3A36">
                    <a:alpha val="100000"/>
                  </a:srgbClr>
                </a:gs>
              </a:gsLst>
              <a:lin ang="16200000" scaled="1"/>
              <a:tileRect/>
            </a:gradFill>
            <a:ln w="9525">
              <a:noFill/>
            </a:ln>
          </p:spPr>
          <p:txBody>
            <a:bodyPr anchor="ctr"/>
            <a:p>
              <a:pPr algn="ctr"/>
              <a:r>
                <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rPr>
                <a:t>4.</a:t>
              </a:r>
              <a:r>
                <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rPr>
                <a:t>从附加价值上找</a:t>
              </a:r>
              <a:endPar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5" name="组合 4"/>
          <p:cNvGrpSpPr/>
          <p:nvPr/>
        </p:nvGrpSpPr>
        <p:grpSpPr>
          <a:xfrm>
            <a:off x="8177530" y="1241425"/>
            <a:ext cx="2751455" cy="1164590"/>
            <a:chOff x="0" y="0"/>
            <a:chExt cx="2786082" cy="1000132"/>
          </a:xfrm>
        </p:grpSpPr>
        <p:sp>
          <p:nvSpPr>
            <p:cNvPr id="6" name="圆角矩形 4"/>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圆角矩形 5"/>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圆角矩形 6"/>
            <p:cNvSpPr/>
            <p:nvPr/>
          </p:nvSpPr>
          <p:spPr>
            <a:xfrm>
              <a:off x="71438" y="71438"/>
              <a:ext cx="2571768" cy="785818"/>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rPr>
                <a:t>5.</a:t>
              </a:r>
              <a:r>
                <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rPr>
                <a:t>从对手卖点找</a:t>
              </a:r>
              <a:endPar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9" name="组合 8"/>
          <p:cNvGrpSpPr/>
          <p:nvPr/>
        </p:nvGrpSpPr>
        <p:grpSpPr>
          <a:xfrm>
            <a:off x="8263255" y="2477135"/>
            <a:ext cx="2661285" cy="1184275"/>
            <a:chOff x="0" y="0"/>
            <a:chExt cx="2786082" cy="1000132"/>
          </a:xfrm>
        </p:grpSpPr>
        <p:sp>
          <p:nvSpPr>
            <p:cNvPr id="11" name="圆角矩形 8"/>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圆角矩形 9"/>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圆角矩形 10"/>
            <p:cNvSpPr/>
            <p:nvPr/>
          </p:nvSpPr>
          <p:spPr>
            <a:xfrm>
              <a:off x="71438" y="71438"/>
              <a:ext cx="2571768" cy="785818"/>
            </a:xfrm>
            <a:prstGeom prst="roundRect">
              <a:avLst>
                <a:gd name="adj" fmla="val 16667"/>
              </a:avLst>
            </a:prstGeom>
            <a:gradFill rotWithShape="1">
              <a:gsLst>
                <a:gs pos="0">
                  <a:srgbClr val="C96C1F">
                    <a:alpha val="100000"/>
                  </a:srgbClr>
                </a:gs>
                <a:gs pos="79999">
                  <a:srgbClr val="FF8F33">
                    <a:alpha val="100000"/>
                  </a:srgbClr>
                </a:gs>
                <a:gs pos="100000">
                  <a:srgbClr val="FF8F35">
                    <a:alpha val="100000"/>
                  </a:srgbClr>
                </a:gs>
              </a:gsLst>
              <a:lin ang="16200000" scaled="1"/>
              <a:tileRect/>
            </a:gradFill>
            <a:ln w="9525">
              <a:noFill/>
            </a:ln>
          </p:spPr>
          <p:txBody>
            <a:bodyPr anchor="ctr"/>
            <a:p>
              <a:pPr algn="ctr"/>
              <a:r>
                <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rPr>
                <a:t>6.从品质找</a:t>
              </a:r>
              <a:endPar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4" name="组合 13"/>
          <p:cNvGrpSpPr/>
          <p:nvPr/>
        </p:nvGrpSpPr>
        <p:grpSpPr>
          <a:xfrm>
            <a:off x="8306435" y="3718560"/>
            <a:ext cx="2635885" cy="1219200"/>
            <a:chOff x="0" y="0"/>
            <a:chExt cx="2786082" cy="1000132"/>
          </a:xfrm>
        </p:grpSpPr>
        <p:sp>
          <p:nvSpPr>
            <p:cNvPr id="15" name="圆角矩形 12"/>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圆角矩形 13"/>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圆角矩形 14"/>
            <p:cNvSpPr/>
            <p:nvPr/>
          </p:nvSpPr>
          <p:spPr>
            <a:xfrm>
              <a:off x="125804" y="71438"/>
              <a:ext cx="2571768" cy="785818"/>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lang="en-US" altLang="zh-CN" b="1" dirty="0">
                  <a:solidFill>
                    <a:schemeClr val="bg1"/>
                  </a:solidFill>
                  <a:ea typeface="宋体" panose="02010600030101010101" pitchFamily="2" charset="-122"/>
                  <a:sym typeface="+mn-ea"/>
                </a:rPr>
                <a:t>7.从技术创新找</a:t>
              </a:r>
              <a:endParaRPr lang="en-US" altLang="zh-CN" b="1" dirty="0">
                <a:solidFill>
                  <a:schemeClr val="bg1"/>
                </a:solidFill>
                <a:ea typeface="宋体" panose="02010600030101010101" pitchFamily="2" charset="-122"/>
                <a:sym typeface="+mn-ea"/>
              </a:endParaRPr>
            </a:p>
          </p:txBody>
        </p:sp>
      </p:grpSp>
      <p:grpSp>
        <p:nvGrpSpPr>
          <p:cNvPr id="18" name="组合 17"/>
          <p:cNvGrpSpPr/>
          <p:nvPr/>
        </p:nvGrpSpPr>
        <p:grpSpPr>
          <a:xfrm>
            <a:off x="8338185" y="5018405"/>
            <a:ext cx="2748280" cy="1212850"/>
            <a:chOff x="0" y="0"/>
            <a:chExt cx="2786082" cy="1000132"/>
          </a:xfrm>
        </p:grpSpPr>
        <p:sp>
          <p:nvSpPr>
            <p:cNvPr id="19" name="圆角矩形 16"/>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0" name="圆角矩形 17"/>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1" name="圆角矩形 18"/>
            <p:cNvSpPr/>
            <p:nvPr/>
          </p:nvSpPr>
          <p:spPr>
            <a:xfrm>
              <a:off x="71438" y="71438"/>
              <a:ext cx="2571768" cy="785818"/>
            </a:xfrm>
            <a:prstGeom prst="roundRect">
              <a:avLst>
                <a:gd name="adj" fmla="val 16667"/>
              </a:avLst>
            </a:prstGeom>
            <a:gradFill rotWithShape="1">
              <a:gsLst>
                <a:gs pos="0">
                  <a:srgbClr val="992F2B">
                    <a:alpha val="100000"/>
                  </a:srgbClr>
                </a:gs>
                <a:gs pos="79999">
                  <a:srgbClr val="C93D39">
                    <a:alpha val="100000"/>
                  </a:srgbClr>
                </a:gs>
                <a:gs pos="100000">
                  <a:srgbClr val="CD3A36">
                    <a:alpha val="100000"/>
                  </a:srgbClr>
                </a:gs>
              </a:gsLst>
              <a:lin ang="16200000" scaled="1"/>
              <a:tileRect/>
            </a:gradFill>
            <a:ln w="9525">
              <a:noFill/>
            </a:ln>
          </p:spPr>
          <p:txBody>
            <a:bodyPr anchor="ctr"/>
            <a:p>
              <a:pPr algn="ctr"/>
              <a:r>
                <a:rPr lang="en-US" altLang="zh-CN" b="1" dirty="0">
                  <a:solidFill>
                    <a:schemeClr val="bg1"/>
                  </a:solidFill>
                  <a:latin typeface="宋体" panose="02010600030101010101" pitchFamily="2" charset="-122"/>
                  <a:ea typeface="宋体" panose="02010600030101010101" pitchFamily="2" charset="-122"/>
                  <a:sym typeface="宋体" panose="02010600030101010101" pitchFamily="2" charset="-122"/>
                </a:rPr>
                <a:t>8.</a:t>
              </a:r>
              <a:r>
                <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rPr>
                <a:t>从时间上找</a:t>
              </a:r>
              <a:endParaRPr lang="zh-CN" altLang="en-US" b="1"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filter="blinds(horizont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8"/>
                                        </p:tgtEl>
                                        <p:attrNameLst>
                                          <p:attrName>style.visibility</p:attrName>
                                        </p:attrNameLst>
                                      </p:cBhvr>
                                      <p:to>
                                        <p:strVal val="visible"/>
                                      </p:to>
                                    </p:set>
                                    <p:animEffect filter="blinds(horizontal)">
                                      <p:cBhvr>
                                        <p:cTn id="17" dur="500"/>
                                        <p:tgtEl>
                                          <p:spTgt spid="71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82"/>
                                        </p:tgtEl>
                                        <p:attrNameLst>
                                          <p:attrName>style.visibility</p:attrName>
                                        </p:attrNameLst>
                                      </p:cBhvr>
                                      <p:to>
                                        <p:strVal val="visible"/>
                                      </p:to>
                                    </p:set>
                                    <p:animEffect filter="blinds(horizontal)">
                                      <p:cBhvr>
                                        <p:cTn id="22" dur="500"/>
                                        <p:tgtEl>
                                          <p:spTgt spid="718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custDataLst>
              <p:tags r:id="rId1"/>
            </p:custDataLst>
          </p:nvPr>
        </p:nvSpPr>
        <p:spPr>
          <a:xfrm>
            <a:off x="2069465" y="32385"/>
            <a:ext cx="283146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sym typeface="+mn-ea"/>
              </a:rPr>
              <a:t>3-2.</a:t>
            </a:r>
            <a:r>
              <a:rPr lang="zh-CN" altLang="zh-CN" sz="3600" dirty="0">
                <a:gradFill>
                  <a:gsLst>
                    <a:gs pos="0">
                      <a:schemeClr val="accent3"/>
                    </a:gs>
                    <a:gs pos="29000">
                      <a:schemeClr val="accent1">
                        <a:shade val="67500"/>
                        <a:satMod val="115000"/>
                      </a:schemeClr>
                    </a:gs>
                    <a:gs pos="100000">
                      <a:schemeClr val="accent6"/>
                    </a:gs>
                  </a:gsLst>
                  <a:lin ang="10800000" scaled="1"/>
                </a:gradFill>
                <a:sym typeface="+mn-ea"/>
              </a:rPr>
              <a:t>产品卖点</a:t>
            </a:r>
            <a:endParaRPr lang="zh-CN" altLang="zh-CN" sz="3600" dirty="0">
              <a:gradFill>
                <a:gsLst>
                  <a:gs pos="0">
                    <a:schemeClr val="accent3"/>
                  </a:gs>
                  <a:gs pos="29000">
                    <a:schemeClr val="accent1">
                      <a:shade val="67500"/>
                      <a:satMod val="115000"/>
                    </a:schemeClr>
                  </a:gs>
                  <a:gs pos="100000">
                    <a:schemeClr val="accent6"/>
                  </a:gs>
                </a:gsLst>
                <a:lin ang="10800000" scaled="1"/>
              </a:gradFill>
              <a:sym typeface="+mn-ea"/>
            </a:endParaRPr>
          </a:p>
        </p:txBody>
      </p:sp>
      <p:grpSp>
        <p:nvGrpSpPr>
          <p:cNvPr id="6146" name="组合 6145"/>
          <p:cNvGrpSpPr/>
          <p:nvPr/>
        </p:nvGrpSpPr>
        <p:grpSpPr>
          <a:xfrm>
            <a:off x="666750" y="1132205"/>
            <a:ext cx="3618230" cy="1514475"/>
            <a:chOff x="0" y="0"/>
            <a:chExt cx="2786082" cy="1000132"/>
          </a:xfrm>
        </p:grpSpPr>
        <p:sp>
          <p:nvSpPr>
            <p:cNvPr id="6147" name="圆角矩形 8"/>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48" name="圆角矩形 7"/>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49" name="圆角矩形 5"/>
            <p:cNvSpPr/>
            <p:nvPr/>
          </p:nvSpPr>
          <p:spPr>
            <a:xfrm>
              <a:off x="71438" y="71438"/>
              <a:ext cx="2571768" cy="785818"/>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zh-CN" altLang="en-US" sz="3600" b="1">
                  <a:solidFill>
                    <a:schemeClr val="bg1"/>
                  </a:solidFill>
                  <a:sym typeface="+mn-ea"/>
                </a:rPr>
                <a:t>卖点的关键点</a:t>
              </a:r>
              <a:endParaRPr lang="zh-CN" altLang="en-US" sz="3600" b="1" dirty="0">
                <a:solidFill>
                  <a:schemeClr val="bg1"/>
                </a:solidFill>
                <a:ea typeface="宋体" panose="02010600030101010101" pitchFamily="2" charset="-122"/>
                <a:sym typeface="+mn-ea"/>
              </a:endParaRPr>
            </a:p>
          </p:txBody>
        </p:sp>
      </p:grpSp>
      <p:grpSp>
        <p:nvGrpSpPr>
          <p:cNvPr id="6150" name="组合 6149"/>
          <p:cNvGrpSpPr/>
          <p:nvPr/>
        </p:nvGrpSpPr>
        <p:grpSpPr>
          <a:xfrm>
            <a:off x="664845" y="2830195"/>
            <a:ext cx="3698240" cy="1704975"/>
            <a:chOff x="0" y="0"/>
            <a:chExt cx="2786082" cy="1000132"/>
          </a:xfrm>
        </p:grpSpPr>
        <p:sp>
          <p:nvSpPr>
            <p:cNvPr id="6151" name="圆角矩形 11"/>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52" name="圆角矩形 12"/>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53" name="圆角矩形 13"/>
            <p:cNvSpPr/>
            <p:nvPr/>
          </p:nvSpPr>
          <p:spPr>
            <a:xfrm>
              <a:off x="71438" y="71438"/>
              <a:ext cx="2571768" cy="785818"/>
            </a:xfrm>
            <a:prstGeom prst="roundRect">
              <a:avLst>
                <a:gd name="adj" fmla="val 16667"/>
              </a:avLst>
            </a:prstGeom>
            <a:gradFill rotWithShape="1">
              <a:gsLst>
                <a:gs pos="0">
                  <a:srgbClr val="C96C1F">
                    <a:alpha val="100000"/>
                  </a:srgbClr>
                </a:gs>
                <a:gs pos="79999">
                  <a:srgbClr val="FF8F33">
                    <a:alpha val="100000"/>
                  </a:srgbClr>
                </a:gs>
                <a:gs pos="100000">
                  <a:srgbClr val="FF8F35">
                    <a:alpha val="100000"/>
                  </a:srgbClr>
                </a:gs>
              </a:gsLst>
              <a:lin ang="16200000" scaled="1"/>
              <a:tileRect/>
            </a:gradFill>
            <a:ln w="9525">
              <a:noFill/>
            </a:ln>
          </p:spPr>
          <p:txBody>
            <a:bodyPr anchor="ctr"/>
            <a:p>
              <a:pPr algn="ctr"/>
              <a:r>
                <a:rPr sz="3600" b="1" dirty="0">
                  <a:solidFill>
                    <a:srgbClr val="FFFFFF"/>
                  </a:solidFill>
                  <a:ea typeface="宋体" panose="02010600030101010101" pitchFamily="2" charset="-122"/>
                </a:rPr>
                <a:t>别人没有的</a:t>
              </a:r>
              <a:endParaRPr sz="3600" b="1" dirty="0">
                <a:solidFill>
                  <a:srgbClr val="FFFFFF"/>
                </a:solidFill>
                <a:ea typeface="宋体" panose="02010600030101010101" pitchFamily="2" charset="-122"/>
              </a:endParaRPr>
            </a:p>
          </p:txBody>
        </p:sp>
      </p:grpSp>
      <p:grpSp>
        <p:nvGrpSpPr>
          <p:cNvPr id="6167" name="组合 6166"/>
          <p:cNvGrpSpPr/>
          <p:nvPr/>
        </p:nvGrpSpPr>
        <p:grpSpPr>
          <a:xfrm>
            <a:off x="5072380" y="1442720"/>
            <a:ext cx="4241165" cy="857250"/>
            <a:chOff x="0" y="0"/>
            <a:chExt cx="5643602" cy="857256"/>
          </a:xfrm>
        </p:grpSpPr>
        <p:sp>
          <p:nvSpPr>
            <p:cNvPr id="6168" name="对角圆角矩形 76"/>
            <p:cNvSpPr/>
            <p:nvPr/>
          </p:nvSpPr>
          <p:spPr>
            <a:xfrm>
              <a:off x="71438" y="71438"/>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BFBFBF"/>
            </a:solidFill>
            <a:ln w="25400">
              <a:noFill/>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69" name="对角圆角矩形 68"/>
            <p:cNvSpPr/>
            <p:nvPr/>
          </p:nvSpPr>
          <p:spPr>
            <a:xfrm>
              <a:off x="0" y="0"/>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FFFFFF"/>
            </a:solidFill>
            <a:ln w="25400" cap="flat" cmpd="sng">
              <a:solidFill>
                <a:srgbClr val="8064A2"/>
              </a:solidFill>
              <a:prstDash val="solid"/>
              <a:miter/>
              <a:headEnd type="none" w="med" len="med"/>
              <a:tailEnd type="none" w="med" len="med"/>
            </a:ln>
          </p:spPr>
          <p:txBody>
            <a:bodyPr anchor="ctr"/>
            <a:p>
              <a:pPr algn="ct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找客户想要的</a:t>
              </a:r>
              <a:endPar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6170" name="组合 6169"/>
          <p:cNvGrpSpPr/>
          <p:nvPr/>
        </p:nvGrpSpPr>
        <p:grpSpPr>
          <a:xfrm>
            <a:off x="5030470" y="3350895"/>
            <a:ext cx="4241800" cy="786130"/>
            <a:chOff x="0" y="71120"/>
            <a:chExt cx="5643602" cy="786136"/>
          </a:xfrm>
        </p:grpSpPr>
        <p:sp>
          <p:nvSpPr>
            <p:cNvPr id="6171" name="对角圆角矩形 78"/>
            <p:cNvSpPr/>
            <p:nvPr/>
          </p:nvSpPr>
          <p:spPr>
            <a:xfrm>
              <a:off x="71438" y="71438"/>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BFBFBF"/>
            </a:solidFill>
            <a:ln w="25400">
              <a:noFill/>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72" name="对角圆角矩形 70"/>
            <p:cNvSpPr/>
            <p:nvPr/>
          </p:nvSpPr>
          <p:spPr>
            <a:xfrm>
              <a:off x="0" y="71120"/>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FFFFFF"/>
            </a:solidFill>
            <a:ln w="25400" cap="flat" cmpd="sng">
              <a:solidFill>
                <a:srgbClr val="F79646"/>
              </a:solidFill>
              <a:prstDash val="solid"/>
              <a:miter/>
              <a:headEnd type="none" w="med" len="med"/>
              <a:tailEnd type="none" w="med" len="med"/>
            </a:ln>
          </p:spPr>
          <p:txBody>
            <a:bodyPr anchor="ctr"/>
            <a:p>
              <a:pPr algn="ct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人无我有</a:t>
              </a:r>
              <a:endPar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cxnSp>
        <p:nvCxnSpPr>
          <p:cNvPr id="3" name="直接连接符 2"/>
          <p:cNvCxnSpPr/>
          <p:nvPr/>
        </p:nvCxnSpPr>
        <p:spPr>
          <a:xfrm flipV="1">
            <a:off x="2186305" y="779145"/>
            <a:ext cx="2647315" cy="4445"/>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图片 1" descr="103"/>
          <p:cNvPicPr>
            <a:picLocks noChangeAspect="1"/>
          </p:cNvPicPr>
          <p:nvPr/>
        </p:nvPicPr>
        <p:blipFill>
          <a:blip r:embed="rId2"/>
          <a:stretch>
            <a:fillRect/>
          </a:stretch>
        </p:blipFill>
        <p:spPr>
          <a:xfrm>
            <a:off x="9527540" y="717550"/>
            <a:ext cx="2621915" cy="2621915"/>
          </a:xfrm>
          <a:prstGeom prst="rect">
            <a:avLst/>
          </a:prstGeom>
        </p:spPr>
      </p:pic>
      <p:pic>
        <p:nvPicPr>
          <p:cNvPr id="4" name="图片 3" descr="1"/>
          <p:cNvPicPr>
            <a:picLocks noChangeAspect="1"/>
          </p:cNvPicPr>
          <p:nvPr/>
        </p:nvPicPr>
        <p:blipFill>
          <a:blip r:embed="rId3"/>
          <a:stretch>
            <a:fillRect/>
          </a:stretch>
        </p:blipFill>
        <p:spPr>
          <a:xfrm>
            <a:off x="79375" y="12065"/>
            <a:ext cx="1969770" cy="945515"/>
          </a:xfrm>
          <a:prstGeom prst="rect">
            <a:avLst/>
          </a:prstGeom>
        </p:spPr>
      </p:pic>
      <p:grpSp>
        <p:nvGrpSpPr>
          <p:cNvPr id="5" name="组合 4"/>
          <p:cNvGrpSpPr/>
          <p:nvPr/>
        </p:nvGrpSpPr>
        <p:grpSpPr>
          <a:xfrm>
            <a:off x="694055" y="4693285"/>
            <a:ext cx="3669030" cy="1668145"/>
            <a:chOff x="0" y="0"/>
            <a:chExt cx="2786082" cy="1000132"/>
          </a:xfrm>
        </p:grpSpPr>
        <p:sp>
          <p:nvSpPr>
            <p:cNvPr id="6" name="圆角矩形 15"/>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圆角矩形 16"/>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圆角矩形 17"/>
            <p:cNvSpPr/>
            <p:nvPr/>
          </p:nvSpPr>
          <p:spPr>
            <a:xfrm>
              <a:off x="71438" y="71438"/>
              <a:ext cx="2571768" cy="785818"/>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sz="3600" b="1" dirty="0">
                  <a:solidFill>
                    <a:srgbClr val="FFFFFF"/>
                  </a:solidFill>
                  <a:ea typeface="宋体" panose="02010600030101010101" pitchFamily="2" charset="-122"/>
                </a:rPr>
                <a:t>你比别人强的</a:t>
              </a:r>
              <a:endParaRPr sz="3600" b="1" dirty="0">
                <a:solidFill>
                  <a:srgbClr val="FFFFFF"/>
                </a:solidFill>
                <a:ea typeface="宋体" panose="02010600030101010101" pitchFamily="2" charset="-122"/>
              </a:endParaRPr>
            </a:p>
          </p:txBody>
        </p:sp>
      </p:grpSp>
      <p:grpSp>
        <p:nvGrpSpPr>
          <p:cNvPr id="9" name="组合 8"/>
          <p:cNvGrpSpPr/>
          <p:nvPr/>
        </p:nvGrpSpPr>
        <p:grpSpPr>
          <a:xfrm>
            <a:off x="4987925" y="5171440"/>
            <a:ext cx="4381500" cy="847090"/>
            <a:chOff x="-55338" y="56430"/>
            <a:chExt cx="5698940" cy="800826"/>
          </a:xfrm>
        </p:grpSpPr>
        <p:sp>
          <p:nvSpPr>
            <p:cNvPr id="10" name="对角圆角矩形 79"/>
            <p:cNvSpPr/>
            <p:nvPr/>
          </p:nvSpPr>
          <p:spPr>
            <a:xfrm>
              <a:off x="71438" y="71438"/>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BFBFBF"/>
            </a:solidFill>
            <a:ln w="25400">
              <a:noFill/>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对角圆角矩形 71"/>
            <p:cNvSpPr/>
            <p:nvPr/>
          </p:nvSpPr>
          <p:spPr>
            <a:xfrm>
              <a:off x="-55338" y="56430"/>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FFFFFF"/>
            </a:solidFill>
            <a:ln w="25400" cap="flat" cmpd="sng">
              <a:solidFill>
                <a:srgbClr val="4BACC6"/>
              </a:solidFill>
              <a:prstDash val="solid"/>
              <a:miter/>
              <a:headEnd type="none" w="med" len="med"/>
              <a:tailEnd type="none" w="med" len="med"/>
            </a:ln>
          </p:spPr>
          <p:txBody>
            <a:bodyPr anchor="ctr"/>
            <a:p>
              <a:pPr algn="ct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人有我优</a:t>
              </a:r>
              <a:endPar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ppt_x</p:attrName>
                                        </p:attrNameLst>
                                      </p:cBhvr>
                                      <p:tavLst>
                                        <p:tav tm="0">
                                          <p:val>
                                            <p:strVal val="0-#ppt_w/2"/>
                                          </p:val>
                                        </p:tav>
                                        <p:tav tm="100000">
                                          <p:val>
                                            <p:strVal val="#ppt_x"/>
                                          </p:val>
                                        </p:tav>
                                      </p:tavLst>
                                    </p:anim>
                                    <p:anim calcmode="lin" valueType="num">
                                      <p:cBhvr>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167"/>
                                        </p:tgtEl>
                                        <p:attrNameLst>
                                          <p:attrName>style.visibility</p:attrName>
                                        </p:attrNameLst>
                                      </p:cBhvr>
                                      <p:to>
                                        <p:strVal val="visible"/>
                                      </p:to>
                                    </p:set>
                                    <p:anim calcmode="lin" valueType="num">
                                      <p:cBhvr>
                                        <p:cTn id="13" dur="500" fill="hold"/>
                                        <p:tgtEl>
                                          <p:spTgt spid="6167"/>
                                        </p:tgtEl>
                                        <p:attrNameLst>
                                          <p:attrName>ppt_x</p:attrName>
                                        </p:attrNameLst>
                                      </p:cBhvr>
                                      <p:tavLst>
                                        <p:tav tm="0">
                                          <p:val>
                                            <p:strVal val="1+#ppt_w/2"/>
                                          </p:val>
                                        </p:tav>
                                        <p:tav tm="100000">
                                          <p:val>
                                            <p:strVal val="#ppt_x"/>
                                          </p:val>
                                        </p:tav>
                                      </p:tavLst>
                                    </p:anim>
                                    <p:anim calcmode="lin" valueType="num">
                                      <p:cBhvr>
                                        <p:cTn id="14" dur="500" fill="hold"/>
                                        <p:tgtEl>
                                          <p:spTgt spid="61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p:cTn id="19" dur="500" fill="hold"/>
                                        <p:tgtEl>
                                          <p:spTgt spid="6150"/>
                                        </p:tgtEl>
                                        <p:attrNameLst>
                                          <p:attrName>ppt_x</p:attrName>
                                        </p:attrNameLst>
                                      </p:cBhvr>
                                      <p:tavLst>
                                        <p:tav tm="0">
                                          <p:val>
                                            <p:strVal val="0-#ppt_w/2"/>
                                          </p:val>
                                        </p:tav>
                                        <p:tav tm="100000">
                                          <p:val>
                                            <p:strVal val="#ppt_x"/>
                                          </p:val>
                                        </p:tav>
                                      </p:tavLst>
                                    </p:anim>
                                    <p:anim calcmode="lin" valueType="num">
                                      <p:cBhvr>
                                        <p:cTn id="20"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170"/>
                                        </p:tgtEl>
                                        <p:attrNameLst>
                                          <p:attrName>style.visibility</p:attrName>
                                        </p:attrNameLst>
                                      </p:cBhvr>
                                      <p:to>
                                        <p:strVal val="visible"/>
                                      </p:to>
                                    </p:set>
                                    <p:anim calcmode="lin" valueType="num">
                                      <p:cBhvr>
                                        <p:cTn id="25" dur="500" fill="hold"/>
                                        <p:tgtEl>
                                          <p:spTgt spid="6170"/>
                                        </p:tgtEl>
                                        <p:attrNameLst>
                                          <p:attrName>ppt_x</p:attrName>
                                        </p:attrNameLst>
                                      </p:cBhvr>
                                      <p:tavLst>
                                        <p:tav tm="0">
                                          <p:val>
                                            <p:strVal val="1+#ppt_w/2"/>
                                          </p:val>
                                        </p:tav>
                                        <p:tav tm="100000">
                                          <p:val>
                                            <p:strVal val="#ppt_x"/>
                                          </p:val>
                                        </p:tav>
                                      </p:tavLst>
                                    </p:anim>
                                    <p:anim calcmode="lin" valueType="num">
                                      <p:cBhvr>
                                        <p:cTn id="26" dur="500" fill="hold"/>
                                        <p:tgtEl>
                                          <p:spTgt spid="617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0-#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1+#ppt_w/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986740" y="543907"/>
            <a:ext cx="2785908" cy="2003078"/>
            <a:chOff x="4717875" y="1825972"/>
            <a:chExt cx="1265653" cy="910009"/>
          </a:xfrm>
        </p:grpSpPr>
        <p:sp>
          <p:nvSpPr>
            <p:cNvPr id="4098" name="文本框 28"/>
            <p:cNvSpPr txBox="1">
              <a:spLocks noChangeArrowheads="1"/>
            </p:cNvSpPr>
            <p:nvPr>
              <p:custDataLst>
                <p:tags r:id="rId2"/>
              </p:custDataLst>
            </p:nvPr>
          </p:nvSpPr>
          <p:spPr bwMode="auto">
            <a:xfrm>
              <a:off x="5454098" y="2179744"/>
              <a:ext cx="529430" cy="5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eaLnBrk="1" hangingPunct="1">
                <a:spcBef>
                  <a:spcPct val="0"/>
                </a:spcBef>
                <a:buClrTx/>
                <a:buSzTx/>
                <a:buFontTx/>
                <a:buNone/>
              </a:pPr>
              <a:r>
                <a:rPr lang="zh-CN" altLang="en-US" sz="4400" dirty="0">
                  <a:solidFill>
                    <a:schemeClr val="accent2"/>
                  </a:solidFill>
                  <a:latin typeface="Arial" panose="020B0604020202020204" pitchFamily="34" charset="0"/>
                  <a:ea typeface="黑体" panose="02010609060101010101" pitchFamily="49" charset="-122"/>
                </a:rPr>
                <a:t>章</a:t>
              </a:r>
              <a:endParaRPr lang="zh-CN" altLang="en-US" sz="4400" dirty="0">
                <a:solidFill>
                  <a:schemeClr val="accent2"/>
                </a:solidFill>
                <a:latin typeface="Arial" panose="020B0604020202020204" pitchFamily="34" charset="0"/>
                <a:ea typeface="黑体" panose="02010609060101010101" pitchFamily="49" charset="-122"/>
              </a:endParaRPr>
            </a:p>
          </p:txBody>
        </p:sp>
        <p:sp>
          <p:nvSpPr>
            <p:cNvPr id="35" name="文本框 34"/>
            <p:cNvSpPr txBox="1"/>
            <p:nvPr>
              <p:custDataLst>
                <p:tags r:id="rId3"/>
              </p:custDataLst>
            </p:nvPr>
          </p:nvSpPr>
          <p:spPr>
            <a:xfrm>
              <a:off x="4717875" y="1825972"/>
              <a:ext cx="451882" cy="464328"/>
            </a:xfrm>
            <a:prstGeom prst="rect">
              <a:avLst/>
            </a:prstGeom>
            <a:noFill/>
          </p:spPr>
          <p:txBody>
            <a:bodyPr wrap="square">
              <a:norm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kern="0" dirty="0">
                  <a:solidFill>
                    <a:schemeClr val="accent2"/>
                  </a:solidFill>
                  <a:latin typeface="Arial" panose="020B0604020202020204" pitchFamily="34" charset="0"/>
                  <a:ea typeface="黑体" panose="02010609060101010101" pitchFamily="49" charset="-122"/>
                </a:rPr>
                <a:t>第</a:t>
              </a:r>
              <a:endParaRPr lang="zh-CN" altLang="en-US" kern="0" dirty="0">
                <a:solidFill>
                  <a:schemeClr val="accent2"/>
                </a:solidFill>
                <a:latin typeface="Arial" panose="020B0604020202020204" pitchFamily="34" charset="0"/>
                <a:ea typeface="黑体" panose="02010609060101010101" pitchFamily="49" charset="-122"/>
              </a:endParaRPr>
            </a:p>
          </p:txBody>
        </p:sp>
        <p:sp>
          <p:nvSpPr>
            <p:cNvPr id="36" name="椭圆 35"/>
            <p:cNvSpPr/>
            <p:nvPr>
              <p:custDataLst>
                <p:tags r:id="rId4"/>
              </p:custDataLst>
            </p:nvPr>
          </p:nvSpPr>
          <p:spPr>
            <a:xfrm>
              <a:off x="5040872" y="1984802"/>
              <a:ext cx="457627" cy="458584"/>
            </a:xfrm>
            <a:prstGeom prst="ellipse">
              <a:avLst/>
            </a:prstGeom>
            <a:solidFill>
              <a:schemeClr val="accent1"/>
            </a:solidFill>
            <a:ln w="12700" cap="flat" cmpd="sng" algn="ctr">
              <a:noFill/>
              <a:prstDash val="solid"/>
              <a:miter lim="800000"/>
            </a:ln>
            <a:effectLst/>
          </p:spPr>
          <p:txBody>
            <a:bodyPr wrap="square" anchor="ctr">
              <a:noAutofit/>
            </a:bodyPr>
            <a:lstStyle/>
            <a:p>
              <a:pPr algn="ctr">
                <a:defRPr/>
              </a:pPr>
              <a:r>
                <a:rPr lang="en-US" altLang="zh-CN" sz="5400" kern="0" smtClean="0">
                  <a:solidFill>
                    <a:schemeClr val="bg1"/>
                  </a:solidFill>
                </a:rPr>
                <a:t>2</a:t>
              </a:r>
              <a:endParaRPr lang="en-US" altLang="zh-CN" sz="5400" kern="0" smtClean="0">
                <a:solidFill>
                  <a:schemeClr val="bg1"/>
                </a:solidFill>
              </a:endParaRPr>
            </a:p>
          </p:txBody>
        </p:sp>
      </p:grpSp>
      <p:sp>
        <p:nvSpPr>
          <p:cNvPr id="9223" name="圆角矩形 8"/>
          <p:cNvSpPr/>
          <p:nvPr/>
        </p:nvSpPr>
        <p:spPr>
          <a:xfrm>
            <a:off x="3704590" y="1967230"/>
            <a:ext cx="5129530" cy="673735"/>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zh-CN" altLang="en-US" sz="3600" dirty="0">
                <a:solidFill>
                  <a:schemeClr val="bg1"/>
                </a:solidFill>
                <a:sym typeface="+mn-ea"/>
              </a:rPr>
              <a:t>店铺数据化运营分析</a:t>
            </a:r>
            <a:endParaRPr lang="zh-CN" altLang="en-US" sz="3600" b="1" dirty="0">
              <a:solidFill>
                <a:schemeClr val="bg1"/>
              </a:solidFill>
              <a:latin typeface="宋体" panose="02010600030101010101" pitchFamily="2" charset="-122"/>
              <a:ea typeface="宋体" panose="02010600030101010101" pitchFamily="2" charset="-122"/>
              <a:sym typeface="+mn-ea"/>
            </a:endParaRPr>
          </a:p>
        </p:txBody>
      </p:sp>
      <p:grpSp>
        <p:nvGrpSpPr>
          <p:cNvPr id="9240" name="组合 9239"/>
          <p:cNvGrpSpPr/>
          <p:nvPr/>
        </p:nvGrpSpPr>
        <p:grpSpPr>
          <a:xfrm>
            <a:off x="2759075" y="2609850"/>
            <a:ext cx="7643495" cy="712469"/>
            <a:chOff x="-1" y="-59436"/>
            <a:chExt cx="5642333" cy="713215"/>
          </a:xfrm>
        </p:grpSpPr>
        <p:cxnSp>
          <p:nvCxnSpPr>
            <p:cNvPr id="9241" name="肘形连接符 26"/>
            <p:cNvCxnSpPr/>
            <p:nvPr/>
          </p:nvCxnSpPr>
          <p:spPr>
            <a:xfrm rot="5400000">
              <a:off x="950181" y="-1009617"/>
              <a:ext cx="713215" cy="2613578"/>
            </a:xfrm>
            <a:prstGeom prst="bentConnector3">
              <a:avLst>
                <a:gd name="adj1" fmla="val 49956"/>
              </a:avLst>
            </a:prstGeom>
            <a:ln w="38100" cap="flat" cmpd="sng">
              <a:solidFill>
                <a:srgbClr val="8064A2"/>
              </a:solidFill>
              <a:prstDash val="solid"/>
              <a:miter/>
              <a:headEnd type="none" w="med" len="med"/>
              <a:tailEnd type="arrow" w="med" len="med"/>
            </a:ln>
          </p:spPr>
        </p:cxnSp>
        <p:cxnSp>
          <p:nvCxnSpPr>
            <p:cNvPr id="9244" name="肘形连接符 29"/>
            <p:cNvCxnSpPr/>
            <p:nvPr/>
          </p:nvCxnSpPr>
          <p:spPr>
            <a:xfrm rot="5400000" flipV="1">
              <a:off x="3802177" y="-1216887"/>
              <a:ext cx="651555" cy="3028754"/>
            </a:xfrm>
            <a:prstGeom prst="bentConnector3">
              <a:avLst>
                <a:gd name="adj1" fmla="val 50000"/>
              </a:avLst>
            </a:prstGeom>
            <a:ln w="38100" cap="flat" cmpd="sng">
              <a:solidFill>
                <a:srgbClr val="8064A2"/>
              </a:solidFill>
              <a:prstDash val="solid"/>
              <a:miter/>
              <a:headEnd type="none" w="med" len="med"/>
              <a:tailEnd type="arrow" w="med" len="med"/>
            </a:ln>
          </p:spPr>
        </p:cxnSp>
      </p:grpSp>
      <p:grpSp>
        <p:nvGrpSpPr>
          <p:cNvPr id="9224" name="组合 9223"/>
          <p:cNvGrpSpPr/>
          <p:nvPr/>
        </p:nvGrpSpPr>
        <p:grpSpPr>
          <a:xfrm>
            <a:off x="1346200" y="3386455"/>
            <a:ext cx="2581275" cy="3000375"/>
            <a:chOff x="0" y="0"/>
            <a:chExt cx="2786083" cy="875115"/>
          </a:xfrm>
        </p:grpSpPr>
        <p:sp>
          <p:nvSpPr>
            <p:cNvPr id="9225" name="圆角矩形 10"/>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6" name="圆角矩形 11"/>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7" name="圆角矩形 12"/>
            <p:cNvSpPr/>
            <p:nvPr/>
          </p:nvSpPr>
          <p:spPr>
            <a:xfrm>
              <a:off x="72123" y="29765"/>
              <a:ext cx="2571768" cy="785818"/>
            </a:xfrm>
            <a:prstGeom prst="roundRect">
              <a:avLst>
                <a:gd name="adj" fmla="val 16667"/>
              </a:avLst>
            </a:prstGeom>
            <a:gradFill rotWithShape="1">
              <a:gsLst>
                <a:gs pos="0">
                  <a:srgbClr val="992F2B">
                    <a:alpha val="100000"/>
                  </a:srgbClr>
                </a:gs>
                <a:gs pos="79999">
                  <a:srgbClr val="C93D39">
                    <a:alpha val="100000"/>
                  </a:srgbClr>
                </a:gs>
                <a:gs pos="100000">
                  <a:srgbClr val="CD3A36">
                    <a:alpha val="100000"/>
                  </a:srgbClr>
                </a:gs>
              </a:gsLst>
              <a:lin ang="16200000" scaled="1"/>
              <a:tileRect/>
            </a:gradFill>
            <a:ln w="9525">
              <a:noFill/>
            </a:ln>
          </p:spPr>
          <p:txBody>
            <a:bodyPr anchor="ctr"/>
            <a:p>
              <a:pPr algn="ctr"/>
              <a:r>
                <a:rPr lang="zh-CN" altLang="en-US" sz="2800" b="1" dirty="0">
                  <a:solidFill>
                    <a:srgbClr val="FFFFFF"/>
                  </a:solidFill>
                  <a:latin typeface="宋体" panose="02010600030101010101" pitchFamily="2" charset="-122"/>
                  <a:ea typeface="宋体" panose="02010600030101010101" pitchFamily="2" charset="-122"/>
                  <a:sym typeface="宋体" panose="02010600030101010101" pitchFamily="2" charset="-122"/>
                </a:rPr>
                <a:t>店铺数据</a:t>
              </a:r>
              <a:endParaRPr lang="zh-CN" altLang="en-US" sz="28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9228" name="组合 9227"/>
          <p:cNvGrpSpPr/>
          <p:nvPr/>
        </p:nvGrpSpPr>
        <p:grpSpPr>
          <a:xfrm>
            <a:off x="5017770" y="3325495"/>
            <a:ext cx="2567940" cy="3000375"/>
            <a:chOff x="0" y="0"/>
            <a:chExt cx="2786083" cy="875115"/>
          </a:xfrm>
        </p:grpSpPr>
        <p:sp>
          <p:nvSpPr>
            <p:cNvPr id="9229" name="圆角矩形 14"/>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0" name="圆角矩形 15"/>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1" name="圆角矩形 16"/>
            <p:cNvSpPr/>
            <p:nvPr/>
          </p:nvSpPr>
          <p:spPr>
            <a:xfrm>
              <a:off x="72455" y="29765"/>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2800" b="1" dirty="0">
                  <a:solidFill>
                    <a:schemeClr val="bg1"/>
                  </a:solidFill>
                  <a:ea typeface="宋体" panose="02010600030101010101" pitchFamily="2" charset="-122"/>
                </a:rPr>
                <a:t>单品数据</a:t>
              </a:r>
              <a:endParaRPr lang="zh-CN" altLang="en-US" sz="2800" b="1" dirty="0">
                <a:solidFill>
                  <a:schemeClr val="bg1"/>
                </a:solidFill>
                <a:ea typeface="宋体" panose="02010600030101010101" pitchFamily="2" charset="-122"/>
              </a:endParaRPr>
            </a:p>
          </p:txBody>
        </p:sp>
      </p:grpSp>
      <p:grpSp>
        <p:nvGrpSpPr>
          <p:cNvPr id="9232" name="组合 9231"/>
          <p:cNvGrpSpPr/>
          <p:nvPr/>
        </p:nvGrpSpPr>
        <p:grpSpPr>
          <a:xfrm>
            <a:off x="8891270" y="3325495"/>
            <a:ext cx="2541270" cy="3000375"/>
            <a:chOff x="0" y="0"/>
            <a:chExt cx="2786083" cy="875115"/>
          </a:xfrm>
        </p:grpSpPr>
        <p:sp>
          <p:nvSpPr>
            <p:cNvPr id="9233" name="圆角矩形 18"/>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4" name="圆角矩形 19"/>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5" name="圆角矩形 20"/>
            <p:cNvSpPr/>
            <p:nvPr/>
          </p:nvSpPr>
          <p:spPr>
            <a:xfrm>
              <a:off x="71438" y="29765"/>
              <a:ext cx="2571768" cy="785818"/>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lang="zh-CN" altLang="en-US" sz="2400" b="1" dirty="0">
                  <a:solidFill>
                    <a:schemeClr val="bg1"/>
                  </a:solidFill>
                  <a:ea typeface="宋体" panose="02010600030101010101" pitchFamily="2" charset="-122"/>
                </a:rPr>
                <a:t>数据优化分析</a:t>
              </a:r>
              <a:endParaRPr lang="zh-CN" altLang="en-US" sz="2400" b="1" dirty="0">
                <a:solidFill>
                  <a:schemeClr val="bg1"/>
                </a:solidFill>
                <a:ea typeface="宋体" panose="02010600030101010101" pitchFamily="2" charset="-122"/>
              </a:endParaRPr>
            </a:p>
          </p:txBody>
        </p:sp>
      </p:grpSp>
      <p:pic>
        <p:nvPicPr>
          <p:cNvPr id="3" name="图片 2" descr="1"/>
          <p:cNvPicPr>
            <a:picLocks noChangeAspect="1"/>
          </p:cNvPicPr>
          <p:nvPr/>
        </p:nvPicPr>
        <p:blipFill>
          <a:blip r:embed="rId5"/>
          <a:stretch>
            <a:fillRect/>
          </a:stretch>
        </p:blipFill>
        <p:spPr>
          <a:xfrm>
            <a:off x="31115" y="11430"/>
            <a:ext cx="1985645" cy="9525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500" fill="hold"/>
                                        <p:tgtEl>
                                          <p:spTgt spid="9240"/>
                                        </p:tgtEl>
                                        <p:attrNameLst>
                                          <p:attrName>ppt_x</p:attrName>
                                        </p:attrNameLst>
                                      </p:cBhvr>
                                      <p:tavLst>
                                        <p:tav tm="0">
                                          <p:val>
                                            <p:strVal val="#ppt_x"/>
                                          </p:val>
                                        </p:tav>
                                        <p:tav tm="100000">
                                          <p:val>
                                            <p:strVal val="#ppt_x"/>
                                          </p:val>
                                        </p:tav>
                                      </p:tavLst>
                                    </p:anim>
                                    <p:anim calcmode="lin" valueType="num">
                                      <p:cBhvr>
                                        <p:cTn id="8" dur="500" fill="hold"/>
                                        <p:tgtEl>
                                          <p:spTgt spid="92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224"/>
                                        </p:tgtEl>
                                        <p:attrNameLst>
                                          <p:attrName>style.visibility</p:attrName>
                                        </p:attrNameLst>
                                      </p:cBhvr>
                                      <p:to>
                                        <p:strVal val="visible"/>
                                      </p:to>
                                    </p:set>
                                    <p:animEffect filter="checkerboard(across)">
                                      <p:cBhvr>
                                        <p:cTn id="13" dur="500"/>
                                        <p:tgtEl>
                                          <p:spTgt spid="922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228"/>
                                        </p:tgtEl>
                                        <p:attrNameLst>
                                          <p:attrName>style.visibility</p:attrName>
                                        </p:attrNameLst>
                                      </p:cBhvr>
                                      <p:to>
                                        <p:strVal val="visible"/>
                                      </p:to>
                                    </p:set>
                                    <p:animEffect filter="checkerboard(across)">
                                      <p:cBhvr>
                                        <p:cTn id="18" dur="500"/>
                                        <p:tgtEl>
                                          <p:spTgt spid="922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232"/>
                                        </p:tgtEl>
                                        <p:attrNameLst>
                                          <p:attrName>style.visibility</p:attrName>
                                        </p:attrNameLst>
                                      </p:cBhvr>
                                      <p:to>
                                        <p:strVal val="visible"/>
                                      </p:to>
                                    </p:set>
                                    <p:animEffect filter="checkerboard(across)">
                                      <p:cBhvr>
                                        <p:cTn id="23" dur="5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62760" y="793115"/>
            <a:ext cx="4008120" cy="127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5" name="图片 4"/>
          <p:cNvPicPr>
            <a:picLocks noChangeAspect="1"/>
          </p:cNvPicPr>
          <p:nvPr/>
        </p:nvPicPr>
        <p:blipFill>
          <a:blip r:embed="rId3"/>
          <a:stretch>
            <a:fillRect/>
          </a:stretch>
        </p:blipFill>
        <p:spPr>
          <a:xfrm>
            <a:off x="251460" y="1226185"/>
            <a:ext cx="11371580" cy="2466340"/>
          </a:xfrm>
          <a:prstGeom prst="rect">
            <a:avLst/>
          </a:prstGeom>
        </p:spPr>
      </p:pic>
      <p:pic>
        <p:nvPicPr>
          <p:cNvPr id="15" name="图片 14"/>
          <p:cNvPicPr>
            <a:picLocks noChangeAspect="1"/>
          </p:cNvPicPr>
          <p:nvPr/>
        </p:nvPicPr>
        <p:blipFill>
          <a:blip r:embed="rId4"/>
          <a:stretch>
            <a:fillRect/>
          </a:stretch>
        </p:blipFill>
        <p:spPr>
          <a:xfrm>
            <a:off x="251460" y="3798570"/>
            <a:ext cx="11371580" cy="266319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62760" y="793115"/>
            <a:ext cx="4008120" cy="127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2" name="图片 1"/>
          <p:cNvPicPr>
            <a:picLocks noChangeAspect="1"/>
          </p:cNvPicPr>
          <p:nvPr/>
        </p:nvPicPr>
        <p:blipFill>
          <a:blip r:embed="rId3"/>
          <a:stretch>
            <a:fillRect/>
          </a:stretch>
        </p:blipFill>
        <p:spPr>
          <a:xfrm>
            <a:off x="31115" y="2457450"/>
            <a:ext cx="11854180" cy="1778000"/>
          </a:xfrm>
          <a:prstGeom prst="rect">
            <a:avLst/>
          </a:prstGeom>
        </p:spPr>
      </p:pic>
      <p:pic>
        <p:nvPicPr>
          <p:cNvPr id="19" name="图片 18" descr="108"/>
          <p:cNvPicPr>
            <a:picLocks noChangeAspect="1"/>
          </p:cNvPicPr>
          <p:nvPr/>
        </p:nvPicPr>
        <p:blipFill>
          <a:blip r:embed="rId4"/>
          <a:stretch>
            <a:fillRect/>
          </a:stretch>
        </p:blipFill>
        <p:spPr>
          <a:xfrm>
            <a:off x="6673215" y="2550160"/>
            <a:ext cx="2735580" cy="328422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62760" y="793115"/>
            <a:ext cx="4008120" cy="127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3" name="图片 2"/>
          <p:cNvPicPr>
            <a:picLocks noChangeAspect="1"/>
          </p:cNvPicPr>
          <p:nvPr/>
        </p:nvPicPr>
        <p:blipFill>
          <a:blip r:embed="rId3"/>
          <a:stretch>
            <a:fillRect/>
          </a:stretch>
        </p:blipFill>
        <p:spPr>
          <a:xfrm>
            <a:off x="113665" y="936625"/>
            <a:ext cx="11964670" cy="472503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62760" y="793115"/>
            <a:ext cx="4008120" cy="127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2" name="图片 1"/>
          <p:cNvPicPr>
            <a:picLocks noChangeAspect="1"/>
          </p:cNvPicPr>
          <p:nvPr/>
        </p:nvPicPr>
        <p:blipFill>
          <a:blip r:embed="rId3"/>
          <a:stretch>
            <a:fillRect/>
          </a:stretch>
        </p:blipFill>
        <p:spPr>
          <a:xfrm>
            <a:off x="185420" y="2308225"/>
            <a:ext cx="11704955" cy="24765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62760" y="793115"/>
            <a:ext cx="4008120" cy="127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3" name="图片 2"/>
          <p:cNvPicPr>
            <a:picLocks noChangeAspect="1"/>
          </p:cNvPicPr>
          <p:nvPr/>
        </p:nvPicPr>
        <p:blipFill>
          <a:blip r:embed="rId3"/>
          <a:stretch>
            <a:fillRect/>
          </a:stretch>
        </p:blipFill>
        <p:spPr>
          <a:xfrm>
            <a:off x="146050" y="1081405"/>
            <a:ext cx="11840210" cy="547306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单品数据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8670"/>
            <a:ext cx="2437765" cy="444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2" name="图片 1"/>
          <p:cNvPicPr>
            <a:picLocks noChangeAspect="1"/>
          </p:cNvPicPr>
          <p:nvPr/>
        </p:nvPicPr>
        <p:blipFill>
          <a:blip r:embed="rId3"/>
          <a:stretch>
            <a:fillRect/>
          </a:stretch>
        </p:blipFill>
        <p:spPr>
          <a:xfrm>
            <a:off x="101600" y="1339850"/>
            <a:ext cx="11717655" cy="454342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单品数据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8670"/>
            <a:ext cx="2437765" cy="444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4" name="图片 3"/>
          <p:cNvPicPr>
            <a:picLocks noChangeAspect="1"/>
          </p:cNvPicPr>
          <p:nvPr/>
        </p:nvPicPr>
        <p:blipFill>
          <a:blip r:embed="rId3"/>
          <a:stretch>
            <a:fillRect/>
          </a:stretch>
        </p:blipFill>
        <p:spPr>
          <a:xfrm>
            <a:off x="299720" y="937260"/>
            <a:ext cx="11423650" cy="3858895"/>
          </a:xfrm>
          <a:prstGeom prst="rect">
            <a:avLst/>
          </a:prstGeom>
        </p:spPr>
      </p:pic>
      <p:pic>
        <p:nvPicPr>
          <p:cNvPr id="5" name="图片 4"/>
          <p:cNvPicPr>
            <a:picLocks noChangeAspect="1"/>
          </p:cNvPicPr>
          <p:nvPr/>
        </p:nvPicPr>
        <p:blipFill>
          <a:blip r:embed="rId4"/>
          <a:stretch>
            <a:fillRect/>
          </a:stretch>
        </p:blipFill>
        <p:spPr>
          <a:xfrm>
            <a:off x="384175" y="5115560"/>
            <a:ext cx="11638280" cy="166306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0" fill="hold"/>
                                        <p:tgtEl>
                                          <p:spTgt spid="5"/>
                                        </p:tgtEl>
                                        <p:attrNameLst>
                                          <p:attrName>ppt_x</p:attrName>
                                        </p:attrNameLst>
                                      </p:cBhvr>
                                      <p:tavLst>
                                        <p:tav tm="0">
                                          <p:val>
                                            <p:strVal val="#ppt_x"/>
                                          </p:val>
                                        </p:tav>
                                        <p:tav tm="100000">
                                          <p:val>
                                            <p:strVal val="#ppt_x"/>
                                          </p:val>
                                        </p:tav>
                                      </p:tavLst>
                                    </p:anim>
                                    <p:anim calcmode="lin" valueType="num">
                                      <p:cBhvr additive="base">
                                        <p:cTn id="1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Others_1"/>
          <p:cNvSpPr/>
          <p:nvPr>
            <p:custDataLst>
              <p:tags r:id="rId1"/>
            </p:custDataLst>
          </p:nvPr>
        </p:nvSpPr>
        <p:spPr>
          <a:xfrm>
            <a:off x="4850130" y="292735"/>
            <a:ext cx="1552575" cy="1276350"/>
          </a:xfrm>
          <a:prstGeom prst="ellipse">
            <a:avLst/>
          </a:prstGeom>
          <a:solidFill>
            <a:schemeClr val="accent1"/>
          </a:solidFill>
          <a:ln w="12700" cap="flat" cmpd="sng" algn="ctr">
            <a:noFill/>
            <a:prstDash val="solid"/>
            <a:miter lim="800000"/>
          </a:ln>
          <a:effectLst/>
        </p:spPr>
        <p:txBody>
          <a:bodyPr wrap="square" anchor="ctr">
            <a:normAutofit/>
          </a:bodyPr>
          <a:lstStyle/>
          <a:p>
            <a:pPr algn="ctr">
              <a:defRPr/>
            </a:pPr>
            <a:r>
              <a:rPr lang="zh-CN" altLang="en-US" sz="4800" kern="0" dirty="0">
                <a:solidFill>
                  <a:prstClr val="white"/>
                </a:solidFill>
                <a:latin typeface="Arial" panose="020B0604020202020204" pitchFamily="34" charset="0"/>
                <a:ea typeface="黑体" panose="02010609060101010101" pitchFamily="49" charset="-122"/>
              </a:rPr>
              <a:t>目</a:t>
            </a:r>
            <a:endParaRPr lang="zh-CN" altLang="en-US" sz="4800" kern="0" dirty="0">
              <a:solidFill>
                <a:prstClr val="white"/>
              </a:solidFill>
              <a:latin typeface="Arial" panose="020B0604020202020204" pitchFamily="34" charset="0"/>
              <a:ea typeface="黑体" panose="02010609060101010101" pitchFamily="49" charset="-122"/>
            </a:endParaRPr>
          </a:p>
        </p:txBody>
      </p:sp>
      <p:sp>
        <p:nvSpPr>
          <p:cNvPr id="18" name="MH_Others_2"/>
          <p:cNvSpPr/>
          <p:nvPr>
            <p:custDataLst>
              <p:tags r:id="rId2"/>
            </p:custDataLst>
          </p:nvPr>
        </p:nvSpPr>
        <p:spPr>
          <a:xfrm>
            <a:off x="5857875" y="928370"/>
            <a:ext cx="1006475" cy="892810"/>
          </a:xfrm>
          <a:prstGeom prst="ellipse">
            <a:avLst/>
          </a:prstGeom>
          <a:solidFill>
            <a:srgbClr val="FFFFFF"/>
          </a:solidFill>
          <a:ln w="12700" cap="flat" cmpd="sng" algn="ctr">
            <a:solidFill>
              <a:schemeClr val="accent2"/>
            </a:solidFill>
            <a:prstDash val="solid"/>
            <a:miter lim="800000"/>
          </a:ln>
          <a:effectLst/>
        </p:spPr>
        <p:txBody>
          <a:bodyPr wrap="square" anchor="ctr">
            <a:normAutofit fontScale="92500"/>
          </a:bodyPr>
          <a:lstStyle/>
          <a:p>
            <a:pPr algn="ctr">
              <a:defRPr/>
            </a:pPr>
            <a:r>
              <a:rPr lang="zh-CN" altLang="en-US" sz="3600" b="1" kern="0" dirty="0">
                <a:solidFill>
                  <a:schemeClr val="accent2"/>
                </a:solidFill>
                <a:latin typeface="Arial" panose="020B0604020202020204" pitchFamily="34" charset="0"/>
                <a:ea typeface="黑体" panose="02010609060101010101" pitchFamily="49" charset="-122"/>
              </a:rPr>
              <a:t>录</a:t>
            </a:r>
            <a:endParaRPr lang="zh-CN" altLang="en-US" sz="3600" b="1" kern="0" dirty="0">
              <a:solidFill>
                <a:schemeClr val="accent2"/>
              </a:solidFill>
              <a:latin typeface="Arial" panose="020B0604020202020204" pitchFamily="34" charset="0"/>
              <a:ea typeface="黑体" panose="02010609060101010101" pitchFamily="49" charset="-122"/>
            </a:endParaRPr>
          </a:p>
        </p:txBody>
      </p:sp>
      <p:sp>
        <p:nvSpPr>
          <p:cNvPr id="15369" name="椭圆 10"/>
          <p:cNvSpPr/>
          <p:nvPr/>
        </p:nvSpPr>
        <p:spPr>
          <a:xfrm>
            <a:off x="2027555" y="3287395"/>
            <a:ext cx="972185" cy="934720"/>
          </a:xfrm>
          <a:prstGeom prst="ellipse">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en-US" altLang="zh-CN" sz="320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rPr>
              <a:t>02</a:t>
            </a:r>
            <a:endParaRPr lang="en-US" altLang="zh-CN" sz="320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endParaRPr>
          </a:p>
        </p:txBody>
      </p:sp>
      <p:sp>
        <p:nvSpPr>
          <p:cNvPr id="15371" name="椭圆 12"/>
          <p:cNvSpPr/>
          <p:nvPr/>
        </p:nvSpPr>
        <p:spPr>
          <a:xfrm>
            <a:off x="2068830" y="4504055"/>
            <a:ext cx="930910" cy="876935"/>
          </a:xfrm>
          <a:prstGeom prst="ellipse">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lang="en-US" altLang="zh-CN" sz="3200" dirty="0">
                <a:solidFill>
                  <a:srgbClr val="FFFFFF"/>
                </a:solidFill>
                <a:latin typeface="宋体" panose="02010600030101010101" pitchFamily="2" charset="-122"/>
                <a:ea typeface="宋体" panose="02010600030101010101" pitchFamily="2" charset="-122"/>
                <a:sym typeface="宋体" panose="02010600030101010101" pitchFamily="2" charset="-122"/>
              </a:rPr>
              <a:t>03</a:t>
            </a:r>
            <a:endParaRPr lang="en-US" altLang="zh-CN" sz="3200" dirty="0">
              <a:ea typeface="宋体" panose="02010600030101010101" pitchFamily="2" charset="-122"/>
            </a:endParaRPr>
          </a:p>
        </p:txBody>
      </p:sp>
      <p:sp>
        <p:nvSpPr>
          <p:cNvPr id="15372" name="椭圆 13"/>
          <p:cNvSpPr/>
          <p:nvPr/>
        </p:nvSpPr>
        <p:spPr>
          <a:xfrm>
            <a:off x="2027555" y="1913890"/>
            <a:ext cx="937895" cy="1006475"/>
          </a:xfrm>
          <a:prstGeom prst="ellipse">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en-US" altLang="zh-C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 panose="02010600030101010101" pitchFamily="2" charset="-122"/>
                <a:ea typeface="宋体" panose="02010600030101010101" pitchFamily="2" charset="-122"/>
              </a:rPr>
              <a:t>01</a:t>
            </a:r>
            <a:endParaRPr lang="en-US" altLang="zh-C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宋体" panose="02010600030101010101" pitchFamily="2" charset="-122"/>
              <a:ea typeface="宋体" panose="02010600030101010101" pitchFamily="2" charset="-122"/>
            </a:endParaRPr>
          </a:p>
        </p:txBody>
      </p:sp>
      <p:sp>
        <p:nvSpPr>
          <p:cNvPr id="15364" name="矩形 5"/>
          <p:cNvSpPr/>
          <p:nvPr/>
        </p:nvSpPr>
        <p:spPr>
          <a:xfrm>
            <a:off x="3608070" y="4563745"/>
            <a:ext cx="6367780" cy="817245"/>
          </a:xfrm>
          <a:prstGeom prst="rect">
            <a:avLst/>
          </a:prstGeom>
          <a:solidFill>
            <a:srgbClr val="F2F2F2"/>
          </a:solidFill>
          <a:ln w="25400">
            <a:noFill/>
          </a:ln>
        </p:spPr>
        <p:txBody>
          <a:bodyPr anchor="ctr"/>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矩形 5"/>
          <p:cNvSpPr/>
          <p:nvPr/>
        </p:nvSpPr>
        <p:spPr>
          <a:xfrm>
            <a:off x="3608705" y="3287395"/>
            <a:ext cx="6366510" cy="763905"/>
          </a:xfrm>
          <a:prstGeom prst="rect">
            <a:avLst/>
          </a:prstGeom>
          <a:solidFill>
            <a:srgbClr val="F2F2F2"/>
          </a:solidFill>
          <a:ln w="25400">
            <a:noFill/>
          </a:ln>
        </p:spPr>
        <p:txBody>
          <a:bodyPr anchor="ctr"/>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文本框 7"/>
          <p:cNvSpPr txBox="1"/>
          <p:nvPr>
            <p:custDataLst>
              <p:tags r:id="rId3"/>
            </p:custDataLst>
          </p:nvPr>
        </p:nvSpPr>
        <p:spPr>
          <a:xfrm>
            <a:off x="3731895" y="3287395"/>
            <a:ext cx="6144260" cy="8763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店铺数据化运营分析</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sp>
        <p:nvSpPr>
          <p:cNvPr id="9" name="文本框 8"/>
          <p:cNvSpPr txBox="1"/>
          <p:nvPr>
            <p:custDataLst>
              <p:tags r:id="rId4"/>
            </p:custDataLst>
          </p:nvPr>
        </p:nvSpPr>
        <p:spPr>
          <a:xfrm>
            <a:off x="3731260" y="4533900"/>
            <a:ext cx="5930900" cy="81788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sym typeface="+mn-ea"/>
              </a:rPr>
              <a:t>       </a:t>
            </a:r>
            <a:r>
              <a:rPr lang="zh-CN" altLang="en-US" sz="3600" dirty="0">
                <a:gradFill>
                  <a:gsLst>
                    <a:gs pos="0">
                      <a:schemeClr val="accent3"/>
                    </a:gs>
                    <a:gs pos="29000">
                      <a:schemeClr val="accent1">
                        <a:shade val="67500"/>
                        <a:satMod val="115000"/>
                      </a:schemeClr>
                    </a:gs>
                    <a:gs pos="100000">
                      <a:schemeClr val="accent6"/>
                    </a:gs>
                  </a:gsLst>
                  <a:lin ang="10800000" scaled="1"/>
                </a:gradFill>
                <a:sym typeface="+mn-ea"/>
              </a:rPr>
              <a:t>店铺销量瓶颈期</a:t>
            </a:r>
            <a:r>
              <a:rPr lang="zh-CN" altLang="en-US" sz="3600" dirty="0">
                <a:gradFill>
                  <a:gsLst>
                    <a:gs pos="0">
                      <a:schemeClr val="accent3"/>
                    </a:gs>
                    <a:gs pos="29000">
                      <a:schemeClr val="accent1">
                        <a:shade val="67500"/>
                        <a:satMod val="115000"/>
                      </a:schemeClr>
                    </a:gs>
                    <a:gs pos="100000">
                      <a:schemeClr val="accent6"/>
                    </a:gs>
                  </a:gsLst>
                  <a:lin ang="10800000" scaled="1"/>
                </a:gradFill>
              </a:rPr>
              <a:t>提升</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pic>
        <p:nvPicPr>
          <p:cNvPr id="2" name="图片 1" descr="1"/>
          <p:cNvPicPr>
            <a:picLocks noChangeAspect="1"/>
          </p:cNvPicPr>
          <p:nvPr/>
        </p:nvPicPr>
        <p:blipFill>
          <a:blip r:embed="rId5"/>
          <a:stretch>
            <a:fillRect/>
          </a:stretch>
        </p:blipFill>
        <p:spPr>
          <a:xfrm>
            <a:off x="31115" y="11430"/>
            <a:ext cx="2116455" cy="1015365"/>
          </a:xfrm>
          <a:prstGeom prst="rect">
            <a:avLst/>
          </a:prstGeom>
        </p:spPr>
      </p:pic>
      <p:sp>
        <p:nvSpPr>
          <p:cNvPr id="4" name="矩形 5"/>
          <p:cNvSpPr/>
          <p:nvPr/>
        </p:nvSpPr>
        <p:spPr>
          <a:xfrm>
            <a:off x="3519170" y="2053590"/>
            <a:ext cx="6456680" cy="660400"/>
          </a:xfrm>
          <a:prstGeom prst="rect">
            <a:avLst/>
          </a:prstGeom>
          <a:solidFill>
            <a:srgbClr val="F2F2F2"/>
          </a:solidFill>
          <a:ln w="25400">
            <a:noFill/>
          </a:ln>
        </p:spPr>
        <p:txBody>
          <a:bodyPr anchor="ctr"/>
          <a:p>
            <a:pPr algn="l"/>
            <a:r>
              <a:rPr lang="en-US" altLang="zh-CN" sz="3200" dirty="0">
                <a:gradFill>
                  <a:gsLst>
                    <a:gs pos="0">
                      <a:schemeClr val="accent3"/>
                    </a:gs>
                    <a:gs pos="29000">
                      <a:schemeClr val="accent1">
                        <a:shade val="67500"/>
                        <a:satMod val="115000"/>
                      </a:schemeClr>
                    </a:gs>
                    <a:gs pos="100000">
                      <a:schemeClr val="accent6"/>
                    </a:gs>
                  </a:gsLst>
                  <a:lin ang="10800000" scaled="1"/>
                </a:gradFill>
                <a:sym typeface="+mn-ea"/>
              </a:rPr>
              <a:t>      </a:t>
            </a:r>
            <a:r>
              <a:rPr lang="zh-CN" altLang="en-US" sz="3200" dirty="0">
                <a:gradFill>
                  <a:gsLst>
                    <a:gs pos="0">
                      <a:schemeClr val="accent3"/>
                    </a:gs>
                    <a:gs pos="29000">
                      <a:schemeClr val="accent1">
                        <a:shade val="67500"/>
                        <a:satMod val="115000"/>
                      </a:schemeClr>
                    </a:gs>
                    <a:gs pos="100000">
                      <a:schemeClr val="accent6"/>
                    </a:gs>
                  </a:gsLst>
                  <a:lin ang="10800000" scaled="1"/>
                </a:gradFill>
                <a:sym typeface="+mn-ea"/>
              </a:rPr>
              <a:t>店铺</a:t>
            </a:r>
            <a:r>
              <a:rPr lang="zh-CN" altLang="en-US" sz="3200" dirty="0">
                <a:gradFill>
                  <a:gsLst>
                    <a:gs pos="0">
                      <a:schemeClr val="accent3"/>
                    </a:gs>
                    <a:gs pos="29000">
                      <a:schemeClr val="accent1">
                        <a:shade val="67500"/>
                        <a:satMod val="115000"/>
                      </a:schemeClr>
                    </a:gs>
                    <a:gs pos="100000">
                      <a:schemeClr val="accent6"/>
                    </a:gs>
                  </a:gsLst>
                  <a:lin ang="10800000" scaled="1"/>
                </a:gradFill>
                <a:latin typeface="+mj-lt"/>
                <a:sym typeface="+mn-ea"/>
              </a:rPr>
              <a:t>产品</a:t>
            </a:r>
            <a:r>
              <a:rPr lang="zh-CN" altLang="en-US" sz="3600" dirty="0">
                <a:gradFill>
                  <a:gsLst>
                    <a:gs pos="0">
                      <a:schemeClr val="accent3"/>
                    </a:gs>
                    <a:gs pos="29000">
                      <a:schemeClr val="accent1">
                        <a:shade val="67500"/>
                        <a:satMod val="115000"/>
                      </a:schemeClr>
                    </a:gs>
                    <a:gs pos="100000">
                      <a:schemeClr val="accent6"/>
                    </a:gs>
                  </a:gsLst>
                  <a:lin ang="10800000" scaled="1"/>
                </a:gradFill>
                <a:latin typeface="+mj-lt"/>
                <a:sym typeface="+mn-ea"/>
              </a:rPr>
              <a:t>定位与卖点挖掘</a:t>
            </a:r>
            <a:endParaRPr lang="zh-CN" altLang="en-US" sz="3600" dirty="0">
              <a:gradFill>
                <a:gsLst>
                  <a:gs pos="0">
                    <a:schemeClr val="accent3"/>
                  </a:gs>
                  <a:gs pos="29000">
                    <a:schemeClr val="accent1">
                      <a:shade val="67500"/>
                      <a:satMod val="115000"/>
                    </a:schemeClr>
                  </a:gs>
                  <a:gs pos="100000">
                    <a:schemeClr val="accent6"/>
                  </a:gs>
                </a:gsLst>
                <a:lin ang="10800000" scaled="1"/>
              </a:gradFill>
              <a:latin typeface="+mj-lt"/>
              <a:ea typeface="宋体" panose="02010600030101010101" pitchFamily="2"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box(in)">
                                      <p:cBhvr>
                                        <p:cTn id="15" dur="2000"/>
                                        <p:tgtEl>
                                          <p:spTgt spid="1537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5369"/>
                                        </p:tgtEl>
                                        <p:attrNameLst>
                                          <p:attrName>style.visibility</p:attrName>
                                        </p:attrNameLst>
                                      </p:cBhvr>
                                      <p:to>
                                        <p:strVal val="visible"/>
                                      </p:to>
                                    </p:set>
                                    <p:animEffect transition="in" filter="wheel(1)">
                                      <p:cBhvr>
                                        <p:cTn id="25" dur="2000"/>
                                        <p:tgtEl>
                                          <p:spTgt spid="1536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5371"/>
                                        </p:tgtEl>
                                        <p:attrNameLst>
                                          <p:attrName>style.visibility</p:attrName>
                                        </p:attrNameLst>
                                      </p:cBhvr>
                                      <p:to>
                                        <p:strVal val="visible"/>
                                      </p:to>
                                    </p:set>
                                    <p:anim calcmode="lin" valueType="num">
                                      <p:cBhvr additive="base">
                                        <p:cTn id="38" dur="500"/>
                                        <p:tgtEl>
                                          <p:spTgt spid="15371"/>
                                        </p:tgtEl>
                                        <p:attrNameLst>
                                          <p:attrName>ppt_y</p:attrName>
                                        </p:attrNameLst>
                                      </p:cBhvr>
                                      <p:tavLst>
                                        <p:tav tm="0">
                                          <p:val>
                                            <p:strVal val="#ppt_y+#ppt_h*1.125000"/>
                                          </p:val>
                                        </p:tav>
                                        <p:tav tm="100000">
                                          <p:val>
                                            <p:strVal val="#ppt_y"/>
                                          </p:val>
                                        </p:tav>
                                      </p:tavLst>
                                    </p:anim>
                                    <p:animEffect transition="in" filter="wipe(up)">
                                      <p:cBhvr>
                                        <p:cTn id="39" dur="500"/>
                                        <p:tgtEl>
                                          <p:spTgt spid="1537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364"/>
                                        </p:tgtEl>
                                        <p:attrNameLst>
                                          <p:attrName>style.visibility</p:attrName>
                                        </p:attrNameLst>
                                      </p:cBhvr>
                                      <p:to>
                                        <p:strVal val="visible"/>
                                      </p:to>
                                    </p:set>
                                    <p:animEffect transition="in" filter="circle(in)">
                                      <p:cBhvr>
                                        <p:cTn id="44" dur="2000"/>
                                        <p:tgtEl>
                                          <p:spTgt spid="1536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372" grpId="0" animBg="1"/>
      <p:bldP spid="4" grpId="0" bldLvl="0" animBg="1"/>
      <p:bldP spid="15369" grpId="0" animBg="1"/>
      <p:bldP spid="7" grpId="0" bldLvl="0" animBg="1"/>
      <p:bldP spid="8" grpId="0"/>
      <p:bldP spid="15371" grpId="0" animBg="1"/>
      <p:bldP spid="15364" grpId="0" bldLvl="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367915" y="94615"/>
            <a:ext cx="240157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分析</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882900" y="836930"/>
            <a:ext cx="1544955" cy="18415"/>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descr="1"/>
          <p:cNvPicPr>
            <a:picLocks noChangeAspect="1"/>
          </p:cNvPicPr>
          <p:nvPr/>
        </p:nvPicPr>
        <p:blipFill>
          <a:blip r:embed="rId2"/>
          <a:stretch>
            <a:fillRect/>
          </a:stretch>
        </p:blipFill>
        <p:spPr>
          <a:xfrm>
            <a:off x="31115" y="11430"/>
            <a:ext cx="2276475" cy="1092200"/>
          </a:xfrm>
          <a:prstGeom prst="rect">
            <a:avLst/>
          </a:prstGeom>
        </p:spPr>
      </p:pic>
      <p:grpSp>
        <p:nvGrpSpPr>
          <p:cNvPr id="9228" name="组合 9227"/>
          <p:cNvGrpSpPr/>
          <p:nvPr/>
        </p:nvGrpSpPr>
        <p:grpSpPr>
          <a:xfrm>
            <a:off x="298450" y="1868170"/>
            <a:ext cx="11665585" cy="4392930"/>
            <a:chOff x="0" y="0"/>
            <a:chExt cx="2786083" cy="875115"/>
          </a:xfrm>
        </p:grpSpPr>
        <p:sp>
          <p:nvSpPr>
            <p:cNvPr id="9229" name="圆角矩形 14"/>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0" name="圆角矩形 15"/>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1" name="圆角矩形 16"/>
            <p:cNvSpPr/>
            <p:nvPr/>
          </p:nvSpPr>
          <p:spPr>
            <a:xfrm>
              <a:off x="72455" y="29765"/>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2800">
                  <a:solidFill>
                    <a:schemeClr val="bg1"/>
                  </a:solidFill>
                  <a:sym typeface="+mn-ea"/>
                </a:rPr>
                <a:t>一般来说，如果你的转化率过低，从单品的收藏加购以及详情页的跳出就可以直接判断出宝贝是价格出了问题还是详情描述出了问题。A：如果收藏加购停留时间都很正常，那么不用说肯定是价格出了问题；B：如果浏览量很低，跳失率非常的高，再加上停留时间等综合因素的分析，那么图文描述肯定是出了问题</a:t>
              </a:r>
              <a:endParaRPr lang="zh-CN" alt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ea typeface="宋体" panose="02010600030101010101" pitchFamily="2" charset="-122"/>
                <a:sym typeface="+mn-ea"/>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filter="checkerboard(across)">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28"/>
                                        </p:tgtEl>
                                        <p:attrNameLst>
                                          <p:attrName>style.visibility</p:attrName>
                                        </p:attrNameLst>
                                      </p:cBhvr>
                                      <p:to>
                                        <p:strVal val="visible"/>
                                      </p:to>
                                    </p:set>
                                    <p:anim calcmode="lin" valueType="num">
                                      <p:cBhvr additive="base">
                                        <p:cTn id="12" dur="5000" fill="hold"/>
                                        <p:tgtEl>
                                          <p:spTgt spid="9228"/>
                                        </p:tgtEl>
                                        <p:attrNameLst>
                                          <p:attrName>ppt_x</p:attrName>
                                        </p:attrNameLst>
                                      </p:cBhvr>
                                      <p:tavLst>
                                        <p:tav tm="0">
                                          <p:val>
                                            <p:strVal val="#ppt_x"/>
                                          </p:val>
                                        </p:tav>
                                        <p:tav tm="100000">
                                          <p:val>
                                            <p:strVal val="#ppt_x"/>
                                          </p:val>
                                        </p:tav>
                                      </p:tavLst>
                                    </p:anim>
                                    <p:anim calcmode="lin" valueType="num">
                                      <p:cBhvr additive="base">
                                        <p:cTn id="13" dur="50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77800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2-1</a:t>
            </a:r>
            <a:r>
              <a:rPr lang="zh-CN" altLang="en-US" sz="3600" dirty="0">
                <a:gradFill>
                  <a:gsLst>
                    <a:gs pos="0">
                      <a:schemeClr val="accent3"/>
                    </a:gs>
                    <a:gs pos="29000">
                      <a:schemeClr val="accent1">
                        <a:shade val="67500"/>
                        <a:satMod val="115000"/>
                      </a:schemeClr>
                    </a:gs>
                    <a:gs pos="100000">
                      <a:schemeClr val="accent6"/>
                    </a:gs>
                  </a:gsLst>
                  <a:lin ang="10800000" scaled="1"/>
                </a:gradFill>
              </a:rPr>
              <a:t>单品数据</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8670"/>
            <a:ext cx="2437765" cy="444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pic>
        <p:nvPicPr>
          <p:cNvPr id="2" name="图片 1"/>
          <p:cNvPicPr>
            <a:picLocks noChangeAspect="1"/>
          </p:cNvPicPr>
          <p:nvPr/>
        </p:nvPicPr>
        <p:blipFill>
          <a:blip r:embed="rId3"/>
          <a:stretch>
            <a:fillRect/>
          </a:stretch>
        </p:blipFill>
        <p:spPr>
          <a:xfrm>
            <a:off x="149860" y="1690370"/>
            <a:ext cx="11891645" cy="463105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2078815" y="931257"/>
            <a:ext cx="2785908" cy="2003078"/>
            <a:chOff x="4717875" y="1825972"/>
            <a:chExt cx="1265653" cy="910009"/>
          </a:xfrm>
        </p:grpSpPr>
        <p:sp>
          <p:nvSpPr>
            <p:cNvPr id="4098" name="文本框 28"/>
            <p:cNvSpPr txBox="1">
              <a:spLocks noChangeArrowheads="1"/>
            </p:cNvSpPr>
            <p:nvPr>
              <p:custDataLst>
                <p:tags r:id="rId2"/>
              </p:custDataLst>
            </p:nvPr>
          </p:nvSpPr>
          <p:spPr bwMode="auto">
            <a:xfrm>
              <a:off x="5454098" y="2179744"/>
              <a:ext cx="529430" cy="5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eaLnBrk="1" hangingPunct="1">
                <a:spcBef>
                  <a:spcPct val="0"/>
                </a:spcBef>
                <a:buClrTx/>
                <a:buSzTx/>
                <a:buFontTx/>
                <a:buNone/>
              </a:pPr>
              <a:r>
                <a:rPr lang="zh-CN" altLang="en-US" sz="4400" dirty="0">
                  <a:solidFill>
                    <a:schemeClr val="accent2"/>
                  </a:solidFill>
                  <a:latin typeface="Arial" panose="020B0604020202020204" pitchFamily="34" charset="0"/>
                  <a:ea typeface="黑体" panose="02010609060101010101" pitchFamily="49" charset="-122"/>
                </a:rPr>
                <a:t>章</a:t>
              </a:r>
              <a:endParaRPr lang="zh-CN" altLang="en-US" sz="4400" dirty="0">
                <a:solidFill>
                  <a:schemeClr val="accent2"/>
                </a:solidFill>
                <a:latin typeface="Arial" panose="020B0604020202020204" pitchFamily="34" charset="0"/>
                <a:ea typeface="黑体" panose="02010609060101010101" pitchFamily="49" charset="-122"/>
              </a:endParaRPr>
            </a:p>
          </p:txBody>
        </p:sp>
        <p:sp>
          <p:nvSpPr>
            <p:cNvPr id="35" name="文本框 34"/>
            <p:cNvSpPr txBox="1"/>
            <p:nvPr>
              <p:custDataLst>
                <p:tags r:id="rId3"/>
              </p:custDataLst>
            </p:nvPr>
          </p:nvSpPr>
          <p:spPr>
            <a:xfrm>
              <a:off x="4717875" y="1825972"/>
              <a:ext cx="451882" cy="464328"/>
            </a:xfrm>
            <a:prstGeom prst="rect">
              <a:avLst/>
            </a:prstGeom>
            <a:noFill/>
          </p:spPr>
          <p:txBody>
            <a:bodyPr wrap="square">
              <a:norm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kern="0" dirty="0">
                  <a:solidFill>
                    <a:schemeClr val="accent2"/>
                  </a:solidFill>
                  <a:latin typeface="Arial" panose="020B0604020202020204" pitchFamily="34" charset="0"/>
                  <a:ea typeface="黑体" panose="02010609060101010101" pitchFamily="49" charset="-122"/>
                </a:rPr>
                <a:t>第</a:t>
              </a:r>
              <a:endParaRPr lang="zh-CN" altLang="en-US" kern="0" dirty="0">
                <a:solidFill>
                  <a:schemeClr val="accent2"/>
                </a:solidFill>
                <a:latin typeface="Arial" panose="020B0604020202020204" pitchFamily="34" charset="0"/>
                <a:ea typeface="黑体" panose="02010609060101010101" pitchFamily="49" charset="-122"/>
              </a:endParaRPr>
            </a:p>
          </p:txBody>
        </p:sp>
        <p:sp>
          <p:nvSpPr>
            <p:cNvPr id="36" name="椭圆 35"/>
            <p:cNvSpPr/>
            <p:nvPr>
              <p:custDataLst>
                <p:tags r:id="rId4"/>
              </p:custDataLst>
            </p:nvPr>
          </p:nvSpPr>
          <p:spPr>
            <a:xfrm>
              <a:off x="5040872" y="1984802"/>
              <a:ext cx="457627" cy="458584"/>
            </a:xfrm>
            <a:prstGeom prst="ellipse">
              <a:avLst/>
            </a:prstGeom>
            <a:solidFill>
              <a:schemeClr val="accent1"/>
            </a:solidFill>
            <a:ln w="12700" cap="flat" cmpd="sng" algn="ctr">
              <a:noFill/>
              <a:prstDash val="solid"/>
              <a:miter lim="800000"/>
            </a:ln>
            <a:effectLst/>
          </p:spPr>
          <p:txBody>
            <a:bodyPr wrap="square" anchor="ctr">
              <a:noAutofit/>
            </a:bodyPr>
            <a:lstStyle/>
            <a:p>
              <a:pPr algn="ctr">
                <a:defRPr/>
              </a:pPr>
              <a:r>
                <a:rPr lang="en-US" altLang="zh-CN" sz="5400" kern="0" smtClean="0">
                  <a:solidFill>
                    <a:schemeClr val="bg1"/>
                  </a:solidFill>
                </a:rPr>
                <a:t>3</a:t>
              </a:r>
              <a:endParaRPr lang="en-US" altLang="zh-CN" sz="5400" kern="0" smtClean="0">
                <a:solidFill>
                  <a:schemeClr val="bg1"/>
                </a:solidFill>
              </a:endParaRPr>
            </a:p>
          </p:txBody>
        </p:sp>
      </p:grpSp>
      <p:sp>
        <p:nvSpPr>
          <p:cNvPr id="9223" name="圆角矩形 8"/>
          <p:cNvSpPr/>
          <p:nvPr/>
        </p:nvSpPr>
        <p:spPr>
          <a:xfrm>
            <a:off x="3915410" y="2399030"/>
            <a:ext cx="5129530" cy="673735"/>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zh-CN" altLang="en-US" sz="3600" dirty="0">
                <a:solidFill>
                  <a:schemeClr val="bg1"/>
                </a:solidFill>
                <a:sym typeface="+mn-ea"/>
              </a:rPr>
              <a:t>店铺销量瓶颈期提升</a:t>
            </a:r>
            <a:endParaRPr lang="zh-CN" altLang="en-US" sz="36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宋体" panose="02010600030101010101" pitchFamily="2" charset="-122"/>
              <a:ea typeface="宋体" panose="02010600030101010101" pitchFamily="2" charset="-122"/>
              <a:sym typeface="+mn-ea"/>
            </a:endParaRPr>
          </a:p>
        </p:txBody>
      </p:sp>
      <p:grpSp>
        <p:nvGrpSpPr>
          <p:cNvPr id="9240" name="组合 9239"/>
          <p:cNvGrpSpPr/>
          <p:nvPr/>
        </p:nvGrpSpPr>
        <p:grpSpPr>
          <a:xfrm>
            <a:off x="2231390" y="3164840"/>
            <a:ext cx="8175625" cy="712470"/>
            <a:chOff x="-1" y="-59436"/>
            <a:chExt cx="5642333" cy="713215"/>
          </a:xfrm>
        </p:grpSpPr>
        <p:cxnSp>
          <p:nvCxnSpPr>
            <p:cNvPr id="9241" name="肘形连接符 26"/>
            <p:cNvCxnSpPr/>
            <p:nvPr/>
          </p:nvCxnSpPr>
          <p:spPr>
            <a:xfrm rot="5400000">
              <a:off x="950181" y="-1009617"/>
              <a:ext cx="713215" cy="2613578"/>
            </a:xfrm>
            <a:prstGeom prst="bentConnector3">
              <a:avLst>
                <a:gd name="adj1" fmla="val 49956"/>
              </a:avLst>
            </a:prstGeom>
            <a:ln w="38100" cap="flat" cmpd="sng">
              <a:solidFill>
                <a:srgbClr val="8064A2"/>
              </a:solidFill>
              <a:prstDash val="solid"/>
              <a:miter/>
              <a:headEnd type="none" w="med" len="med"/>
              <a:tailEnd type="arrow" w="med" len="med"/>
            </a:ln>
          </p:spPr>
        </p:cxnSp>
        <p:cxnSp>
          <p:nvCxnSpPr>
            <p:cNvPr id="9244" name="肘形连接符 29"/>
            <p:cNvCxnSpPr/>
            <p:nvPr/>
          </p:nvCxnSpPr>
          <p:spPr>
            <a:xfrm rot="5400000" flipV="1">
              <a:off x="3802177" y="-1216887"/>
              <a:ext cx="651555" cy="3028754"/>
            </a:xfrm>
            <a:prstGeom prst="bentConnector3">
              <a:avLst>
                <a:gd name="adj1" fmla="val 50000"/>
              </a:avLst>
            </a:prstGeom>
            <a:ln w="38100" cap="flat" cmpd="sng">
              <a:solidFill>
                <a:srgbClr val="8064A2"/>
              </a:solidFill>
              <a:prstDash val="solid"/>
              <a:miter/>
              <a:headEnd type="none" w="med" len="med"/>
              <a:tailEnd type="arrow" w="med" len="med"/>
            </a:ln>
          </p:spPr>
        </p:cxnSp>
      </p:grpSp>
      <p:grpSp>
        <p:nvGrpSpPr>
          <p:cNvPr id="9224" name="组合 9223"/>
          <p:cNvGrpSpPr/>
          <p:nvPr/>
        </p:nvGrpSpPr>
        <p:grpSpPr>
          <a:xfrm>
            <a:off x="4652010" y="3890645"/>
            <a:ext cx="2771140" cy="2749550"/>
            <a:chOff x="0" y="0"/>
            <a:chExt cx="2786083" cy="875115"/>
          </a:xfrm>
        </p:grpSpPr>
        <p:sp>
          <p:nvSpPr>
            <p:cNvPr id="9225" name="圆角矩形 10"/>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6" name="圆角矩形 11"/>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7" name="圆角矩形 12"/>
            <p:cNvSpPr/>
            <p:nvPr/>
          </p:nvSpPr>
          <p:spPr>
            <a:xfrm>
              <a:off x="71438" y="29765"/>
              <a:ext cx="2571768" cy="785818"/>
            </a:xfrm>
            <a:prstGeom prst="roundRect">
              <a:avLst>
                <a:gd name="adj" fmla="val 16667"/>
              </a:avLst>
            </a:prstGeom>
            <a:gradFill rotWithShape="1">
              <a:gsLst>
                <a:gs pos="0">
                  <a:srgbClr val="992F2B">
                    <a:alpha val="100000"/>
                  </a:srgbClr>
                </a:gs>
                <a:gs pos="79999">
                  <a:srgbClr val="C93D39">
                    <a:alpha val="100000"/>
                  </a:srgbClr>
                </a:gs>
                <a:gs pos="100000">
                  <a:srgbClr val="CD3A36">
                    <a:alpha val="100000"/>
                  </a:srgbClr>
                </a:gs>
              </a:gsLst>
              <a:lin ang="16200000" scaled="1"/>
              <a:tileRect/>
            </a:gradFill>
            <a:ln w="9525">
              <a:noFill/>
            </a:ln>
          </p:spPr>
          <p:txBody>
            <a:bodyPr anchor="ctr"/>
            <a:p>
              <a:pPr algn="ctr"/>
              <a:r>
                <a:rPr lang="zh-CN" altLang="en-US" sz="3200" b="1" dirty="0">
                  <a:solidFill>
                    <a:srgbClr val="FFFFFF"/>
                  </a:solidFill>
                  <a:latin typeface="宋体" panose="02010600030101010101" pitchFamily="2" charset="-122"/>
                  <a:ea typeface="宋体" panose="02010600030101010101" pitchFamily="2" charset="-122"/>
                  <a:sym typeface="宋体" panose="02010600030101010101" pitchFamily="2" charset="-122"/>
                </a:rPr>
                <a:t>推广</a:t>
              </a:r>
              <a:endParaRPr lang="zh-CN" altLang="en-US" sz="32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9228" name="组合 9227"/>
          <p:cNvGrpSpPr/>
          <p:nvPr/>
        </p:nvGrpSpPr>
        <p:grpSpPr>
          <a:xfrm>
            <a:off x="8823960" y="3889375"/>
            <a:ext cx="2737485" cy="2752090"/>
            <a:chOff x="0" y="0"/>
            <a:chExt cx="2786083" cy="875115"/>
          </a:xfrm>
        </p:grpSpPr>
        <p:sp>
          <p:nvSpPr>
            <p:cNvPr id="9229" name="圆角矩形 14"/>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0" name="圆角矩形 15"/>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1" name="圆角矩形 16"/>
            <p:cNvSpPr/>
            <p:nvPr/>
          </p:nvSpPr>
          <p:spPr>
            <a:xfrm>
              <a:off x="72455" y="29765"/>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rPr>
                <a:t>活动支撑</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endParaRPr>
            </a:p>
          </p:txBody>
        </p:sp>
      </p:grpSp>
      <p:cxnSp>
        <p:nvCxnSpPr>
          <p:cNvPr id="4" name="直接箭头连接符 3"/>
          <p:cNvCxnSpPr/>
          <p:nvPr/>
        </p:nvCxnSpPr>
        <p:spPr>
          <a:xfrm>
            <a:off x="7618095" y="225425"/>
            <a:ext cx="9525" cy="318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 name="图片 2" descr="1"/>
          <p:cNvPicPr>
            <a:picLocks noChangeAspect="1"/>
          </p:cNvPicPr>
          <p:nvPr/>
        </p:nvPicPr>
        <p:blipFill>
          <a:blip r:embed="rId5"/>
          <a:stretch>
            <a:fillRect/>
          </a:stretch>
        </p:blipFill>
        <p:spPr>
          <a:xfrm>
            <a:off x="31115" y="11430"/>
            <a:ext cx="1493520" cy="716280"/>
          </a:xfrm>
          <a:prstGeom prst="rect">
            <a:avLst/>
          </a:prstGeom>
        </p:spPr>
      </p:pic>
      <p:grpSp>
        <p:nvGrpSpPr>
          <p:cNvPr id="5" name="组合 4"/>
          <p:cNvGrpSpPr/>
          <p:nvPr/>
        </p:nvGrpSpPr>
        <p:grpSpPr>
          <a:xfrm>
            <a:off x="838200" y="3908425"/>
            <a:ext cx="2737485" cy="2752090"/>
            <a:chOff x="0" y="0"/>
            <a:chExt cx="2786083" cy="875115"/>
          </a:xfrm>
        </p:grpSpPr>
        <p:sp>
          <p:nvSpPr>
            <p:cNvPr id="6" name="圆角矩形 14"/>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圆角矩形 15"/>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圆角矩形 16"/>
            <p:cNvSpPr/>
            <p:nvPr/>
          </p:nvSpPr>
          <p:spPr>
            <a:xfrm>
              <a:off x="72455" y="29765"/>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rPr>
                <a:t>店铺层级</a:t>
              </a:r>
              <a:r>
                <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sym typeface="+mn-ea"/>
                </a:rPr>
                <a:t>提升</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宋体" panose="02010600030101010101" pitchFamily="2" charset="-122"/>
              </a:endParaRPr>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40"/>
                                        </p:tgtEl>
                                        <p:attrNameLst>
                                          <p:attrName>style.visibility</p:attrName>
                                        </p:attrNameLst>
                                      </p:cBhvr>
                                      <p:to>
                                        <p:strVal val="visible"/>
                                      </p:to>
                                    </p:set>
                                    <p:anim calcmode="lin" valueType="num">
                                      <p:cBhvr>
                                        <p:cTn id="7" dur="500" fill="hold"/>
                                        <p:tgtEl>
                                          <p:spTgt spid="9240"/>
                                        </p:tgtEl>
                                        <p:attrNameLst>
                                          <p:attrName>ppt_x</p:attrName>
                                        </p:attrNameLst>
                                      </p:cBhvr>
                                      <p:tavLst>
                                        <p:tav tm="0">
                                          <p:val>
                                            <p:strVal val="#ppt_x"/>
                                          </p:val>
                                        </p:tav>
                                        <p:tav tm="100000">
                                          <p:val>
                                            <p:strVal val="#ppt_x"/>
                                          </p:val>
                                        </p:tav>
                                      </p:tavLst>
                                    </p:anim>
                                    <p:anim calcmode="lin" valueType="num">
                                      <p:cBhvr>
                                        <p:cTn id="8" dur="500" fill="hold"/>
                                        <p:tgtEl>
                                          <p:spTgt spid="92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224"/>
                                        </p:tgtEl>
                                        <p:attrNameLst>
                                          <p:attrName>style.visibility</p:attrName>
                                        </p:attrNameLst>
                                      </p:cBhvr>
                                      <p:to>
                                        <p:strVal val="visible"/>
                                      </p:to>
                                    </p:set>
                                    <p:animEffect transition="in" filter="fade">
                                      <p:cBhvr>
                                        <p:cTn id="20" dur="1000"/>
                                        <p:tgtEl>
                                          <p:spTgt spid="9224"/>
                                        </p:tgtEl>
                                      </p:cBhvr>
                                    </p:animEffect>
                                    <p:anim calcmode="lin" valueType="num">
                                      <p:cBhvr>
                                        <p:cTn id="21" dur="1000" fill="hold"/>
                                        <p:tgtEl>
                                          <p:spTgt spid="9224"/>
                                        </p:tgtEl>
                                        <p:attrNameLst>
                                          <p:attrName>ppt_x</p:attrName>
                                        </p:attrNameLst>
                                      </p:cBhvr>
                                      <p:tavLst>
                                        <p:tav tm="0">
                                          <p:val>
                                            <p:strVal val="#ppt_x"/>
                                          </p:val>
                                        </p:tav>
                                        <p:tav tm="100000">
                                          <p:val>
                                            <p:strVal val="#ppt_x"/>
                                          </p:val>
                                        </p:tav>
                                      </p:tavLst>
                                    </p:anim>
                                    <p:anim calcmode="lin" valueType="num">
                                      <p:cBhvr>
                                        <p:cTn id="22"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fade">
                                      <p:cBhvr>
                                        <p:cTn id="27" dur="1000"/>
                                        <p:tgtEl>
                                          <p:spTgt spid="9228"/>
                                        </p:tgtEl>
                                      </p:cBhvr>
                                    </p:animEffect>
                                    <p:anim calcmode="lin" valueType="num">
                                      <p:cBhvr>
                                        <p:cTn id="28" dur="1000" fill="hold"/>
                                        <p:tgtEl>
                                          <p:spTgt spid="9228"/>
                                        </p:tgtEl>
                                        <p:attrNameLst>
                                          <p:attrName>ppt_x</p:attrName>
                                        </p:attrNameLst>
                                      </p:cBhvr>
                                      <p:tavLst>
                                        <p:tav tm="0">
                                          <p:val>
                                            <p:strVal val="#ppt_x"/>
                                          </p:val>
                                        </p:tav>
                                        <p:tav tm="100000">
                                          <p:val>
                                            <p:strVal val="#ppt_x"/>
                                          </p:val>
                                        </p:tav>
                                      </p:tavLst>
                                    </p:anim>
                                    <p:anim calcmode="lin" valueType="num">
                                      <p:cBhvr>
                                        <p:cTn id="29" dur="1000" fill="hold"/>
                                        <p:tgtEl>
                                          <p:spTgt spid="9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2363470" y="83185"/>
            <a:ext cx="461581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b="1" dirty="0">
                <a:gradFill>
                  <a:gsLst>
                    <a:gs pos="0">
                      <a:schemeClr val="accent3"/>
                    </a:gs>
                    <a:gs pos="29000">
                      <a:schemeClr val="accent1">
                        <a:shade val="67500"/>
                        <a:satMod val="115000"/>
                      </a:schemeClr>
                    </a:gs>
                    <a:gs pos="100000">
                      <a:schemeClr val="accent6"/>
                    </a:gs>
                  </a:gsLst>
                  <a:lin ang="10800000" scaled="1"/>
                </a:gradFill>
                <a:sym typeface="+mn-ea"/>
              </a:rPr>
              <a:t>3-1.</a:t>
            </a:r>
            <a:r>
              <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rPr>
              <a:t>店铺层级提升</a:t>
            </a:r>
            <a:endPar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endParaRPr>
          </a:p>
        </p:txBody>
      </p:sp>
      <p:cxnSp>
        <p:nvCxnSpPr>
          <p:cNvPr id="47" name="直接连接符 46"/>
          <p:cNvCxnSpPr/>
          <p:nvPr/>
        </p:nvCxnSpPr>
        <p:spPr>
          <a:xfrm flipV="1">
            <a:off x="2363470" y="822325"/>
            <a:ext cx="4417695" cy="1333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07615" y="2481580"/>
            <a:ext cx="1791970" cy="368300"/>
          </a:xfrm>
          <a:prstGeom prst="rect">
            <a:avLst/>
          </a:prstGeom>
          <a:noFill/>
        </p:spPr>
        <p:txBody>
          <a:bodyPr wrap="none" rtlCol="0" anchor="t">
            <a:spAutoFit/>
          </a:bodyPr>
          <a:p>
            <a:r>
              <a:rPr lang="zh-CN" altLang="en-US" b="1" dirty="0">
                <a:solidFill>
                  <a:schemeClr val="bg1"/>
                </a:solidFill>
                <a:ea typeface="宋体" panose="02010600030101010101" pitchFamily="2" charset="-122"/>
                <a:sym typeface="+mn-ea"/>
              </a:rPr>
              <a:t>什么是店铺层级</a:t>
            </a:r>
            <a:endParaRPr lang="zh-CN" altLang="en-US" b="1" dirty="0">
              <a:solidFill>
                <a:schemeClr val="bg1"/>
              </a:solidFill>
              <a:ea typeface="宋体" panose="02010600030101010101" pitchFamily="2" charset="-122"/>
              <a:sym typeface="+mn-ea"/>
            </a:endParaRPr>
          </a:p>
        </p:txBody>
      </p:sp>
      <p:sp>
        <p:nvSpPr>
          <p:cNvPr id="8197" name="闪电形 6"/>
          <p:cNvSpPr/>
          <p:nvPr/>
        </p:nvSpPr>
        <p:spPr>
          <a:xfrm rot="19740000">
            <a:off x="217805" y="805815"/>
            <a:ext cx="3857625" cy="2357438"/>
          </a:xfrm>
          <a:prstGeom prst="lightningBolt">
            <a:avLst/>
          </a:prstGeom>
          <a:gradFill rotWithShape="1">
            <a:gsLst>
              <a:gs pos="0">
                <a:srgbClr val="2D5D97">
                  <a:alpha val="100000"/>
                </a:srgbClr>
              </a:gs>
              <a:gs pos="79999">
                <a:srgbClr val="3C7AC5">
                  <a:alpha val="100000"/>
                </a:srgbClr>
              </a:gs>
              <a:gs pos="100000">
                <a:srgbClr val="397BC9">
                  <a:alpha val="100000"/>
                </a:srgbClr>
              </a:gs>
            </a:gsLst>
            <a:lin ang="16200000" scaled="1"/>
            <a:tileRect/>
          </a:gradFill>
          <a:ln w="9525">
            <a:noFill/>
          </a:ln>
        </p:spPr>
        <p:txBody>
          <a:bodyPr anchor="ctr"/>
          <a:p>
            <a:pPr algn="ctr"/>
            <a:endParaRPr lang="zh-CN" altLang="en-US" dirty="0">
              <a:ea typeface="宋体" panose="02010600030101010101" pitchFamily="2" charset="-122"/>
            </a:endParaRPr>
          </a:p>
        </p:txBody>
      </p:sp>
      <p:sp>
        <p:nvSpPr>
          <p:cNvPr id="36" name="Text Box 22"/>
          <p:cNvSpPr txBox="1"/>
          <p:nvPr/>
        </p:nvSpPr>
        <p:spPr>
          <a:xfrm>
            <a:off x="715645" y="1687195"/>
            <a:ext cx="2861945" cy="398780"/>
          </a:xfrm>
          <a:prstGeom prst="rect">
            <a:avLst/>
          </a:prstGeom>
          <a:noFill/>
          <a:ln w="9525">
            <a:noFill/>
          </a:ln>
        </p:spPr>
        <p:txBody>
          <a:bodyPr wrap="square">
            <a:spAutoFit/>
          </a:bodyPr>
          <a:p>
            <a:pPr lvl="0" algn="ctr" eaLnBrk="0" hangingPunct="0"/>
            <a:r>
              <a:rPr lang="zh-CN" altLang="en-US" sz="2000" b="1" dirty="0">
                <a:solidFill>
                  <a:schemeClr val="bg1"/>
                </a:solidFill>
                <a:latin typeface="Arial" panose="020B0604020202020204" pitchFamily="34" charset="0"/>
                <a:ea typeface="微软雅黑" panose="020B0503020204020204" charset="-122"/>
              </a:rPr>
              <a:t>店铺层级</a:t>
            </a:r>
            <a:endParaRPr lang="zh-CN" altLang="en-US" sz="2000" b="1" dirty="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2"/>
          <a:stretch>
            <a:fillRect/>
          </a:stretch>
        </p:blipFill>
        <p:spPr>
          <a:xfrm>
            <a:off x="2972435" y="2481580"/>
            <a:ext cx="8359775" cy="1683385"/>
          </a:xfrm>
          <a:prstGeom prst="rect">
            <a:avLst/>
          </a:prstGeom>
        </p:spPr>
      </p:pic>
      <p:grpSp>
        <p:nvGrpSpPr>
          <p:cNvPr id="23571" name="组合 23570"/>
          <p:cNvGrpSpPr/>
          <p:nvPr/>
        </p:nvGrpSpPr>
        <p:grpSpPr>
          <a:xfrm>
            <a:off x="247650" y="4420870"/>
            <a:ext cx="9977120" cy="1996440"/>
            <a:chOff x="0" y="0"/>
            <a:chExt cx="2786082" cy="1000132"/>
          </a:xfrm>
        </p:grpSpPr>
        <p:sp>
          <p:nvSpPr>
            <p:cNvPr id="23572" name="圆角矩形 21"/>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73" name="圆角矩形 22"/>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74" name="圆角矩形 23"/>
            <p:cNvSpPr/>
            <p:nvPr/>
          </p:nvSpPr>
          <p:spPr>
            <a:xfrm>
              <a:off x="71438" y="71438"/>
              <a:ext cx="2571768" cy="785818"/>
            </a:xfrm>
            <a:prstGeom prst="roundRect">
              <a:avLst>
                <a:gd name="adj" fmla="val 16667"/>
              </a:avLst>
            </a:prstGeom>
            <a:gradFill rotWithShape="1">
              <a:gsLst>
                <a:gs pos="0">
                  <a:srgbClr val="C96C1F">
                    <a:alpha val="100000"/>
                  </a:srgbClr>
                </a:gs>
                <a:gs pos="79999">
                  <a:srgbClr val="FF8F33">
                    <a:alpha val="100000"/>
                  </a:srgbClr>
                </a:gs>
                <a:gs pos="100000">
                  <a:srgbClr val="FF8F35">
                    <a:alpha val="100000"/>
                  </a:srgbClr>
                </a:gs>
              </a:gsLst>
              <a:lin ang="16200000" scaled="1"/>
              <a:tileRect/>
            </a:gradFill>
            <a:ln w="9525">
              <a:noFill/>
            </a:ln>
          </p:spPr>
          <p:txBody>
            <a:bodyPr anchor="ctr"/>
            <a:p>
              <a:pPr algn="ctr"/>
              <a:r>
                <a:rPr lang="zh-CN" altLang="en-US">
                  <a:sym typeface="+mn-ea"/>
                </a:rPr>
                <a:t>生意参谋根据店铺近30天销售额（只计算成交，不扣除退款），为同一个类目下的店铺划分了7个层级（个别类目是6个层级甚至5个层级）。天猫、淘宝店铺分别计算各自层级。</a:t>
              </a:r>
              <a:endParaRPr lang="zh-CN" altLang="en-US" dirty="0">
                <a:ea typeface="宋体" panose="02010600030101010101" pitchFamily="2" charset="-122"/>
              </a:endParaRPr>
            </a:p>
          </p:txBody>
        </p:sp>
      </p:grpSp>
      <p:pic>
        <p:nvPicPr>
          <p:cNvPr id="4" name="图片 3" descr="1"/>
          <p:cNvPicPr>
            <a:picLocks noChangeAspect="1"/>
          </p:cNvPicPr>
          <p:nvPr/>
        </p:nvPicPr>
        <p:blipFill>
          <a:blip r:embed="rId3"/>
          <a:stretch>
            <a:fillRect/>
          </a:stretch>
        </p:blipFill>
        <p:spPr>
          <a:xfrm>
            <a:off x="31115" y="11430"/>
            <a:ext cx="2197100" cy="105410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1"/>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23571"/>
                                        </p:tgtEl>
                                        <p:attrNameLst>
                                          <p:attrName>style.visibility</p:attrName>
                                        </p:attrNameLst>
                                      </p:cBhvr>
                                      <p:to>
                                        <p:strVal val="visible"/>
                                      </p:to>
                                    </p:set>
                                    <p:anim calcmode="lin" valueType="num">
                                      <p:cBhvr>
                                        <p:cTn id="27" dur="500" fill="hold"/>
                                        <p:tgtEl>
                                          <p:spTgt spid="23571"/>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3571"/>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3571"/>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3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1985645" y="-96520"/>
            <a:ext cx="466979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b="1" dirty="0">
                <a:gradFill>
                  <a:gsLst>
                    <a:gs pos="0">
                      <a:schemeClr val="accent3"/>
                    </a:gs>
                    <a:gs pos="29000">
                      <a:schemeClr val="accent1">
                        <a:shade val="67500"/>
                        <a:satMod val="115000"/>
                      </a:schemeClr>
                    </a:gs>
                    <a:gs pos="100000">
                      <a:schemeClr val="accent6"/>
                    </a:gs>
                  </a:gsLst>
                  <a:lin ang="10800000" scaled="1"/>
                </a:gradFill>
                <a:sym typeface="+mn-ea"/>
              </a:rPr>
              <a:t>3-1.</a:t>
            </a:r>
            <a:r>
              <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rPr>
              <a:t>店铺层级提升</a:t>
            </a:r>
            <a:endPar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endParaRPr>
          </a:p>
        </p:txBody>
      </p:sp>
      <p:cxnSp>
        <p:nvCxnSpPr>
          <p:cNvPr id="47" name="直接连接符 46"/>
          <p:cNvCxnSpPr/>
          <p:nvPr/>
        </p:nvCxnSpPr>
        <p:spPr>
          <a:xfrm flipV="1">
            <a:off x="1988185" y="686435"/>
            <a:ext cx="4417695" cy="1333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07615" y="2481580"/>
            <a:ext cx="1791970" cy="368300"/>
          </a:xfrm>
          <a:prstGeom prst="rect">
            <a:avLst/>
          </a:prstGeom>
          <a:noFill/>
        </p:spPr>
        <p:txBody>
          <a:bodyPr wrap="none" rtlCol="0" anchor="t">
            <a:spAutoFit/>
          </a:bodyPr>
          <a:p>
            <a:r>
              <a:rPr lang="zh-CN" altLang="en-US" b="1" dirty="0">
                <a:solidFill>
                  <a:schemeClr val="bg1"/>
                </a:solidFill>
                <a:ea typeface="宋体" panose="02010600030101010101" pitchFamily="2" charset="-122"/>
                <a:sym typeface="+mn-ea"/>
              </a:rPr>
              <a:t>什么是店铺层级</a:t>
            </a:r>
            <a:endParaRPr lang="zh-CN" altLang="en-US" b="1" dirty="0">
              <a:solidFill>
                <a:schemeClr val="bg1"/>
              </a:solidFill>
              <a:ea typeface="宋体" panose="02010600030101010101" pitchFamily="2" charset="-122"/>
              <a:sym typeface="+mn-ea"/>
            </a:endParaRPr>
          </a:p>
        </p:txBody>
      </p:sp>
      <p:sp>
        <p:nvSpPr>
          <p:cNvPr id="36" name="Text Box 22"/>
          <p:cNvSpPr txBox="1"/>
          <p:nvPr/>
        </p:nvSpPr>
        <p:spPr>
          <a:xfrm>
            <a:off x="715645" y="1687195"/>
            <a:ext cx="2861945" cy="398780"/>
          </a:xfrm>
          <a:prstGeom prst="rect">
            <a:avLst/>
          </a:prstGeom>
          <a:noFill/>
          <a:ln w="9525">
            <a:noFill/>
          </a:ln>
        </p:spPr>
        <p:txBody>
          <a:bodyPr wrap="square">
            <a:spAutoFit/>
          </a:bodyPr>
          <a:p>
            <a:pPr lvl="0" algn="ctr" eaLnBrk="0" hangingPunct="0"/>
            <a:r>
              <a:rPr lang="zh-CN" altLang="en-US" sz="2000" b="1" dirty="0">
                <a:solidFill>
                  <a:schemeClr val="bg1"/>
                </a:solidFill>
                <a:latin typeface="Arial" panose="020B0604020202020204" pitchFamily="34" charset="0"/>
                <a:ea typeface="微软雅黑" panose="020B0503020204020204" charset="-122"/>
              </a:rPr>
              <a:t>店铺层级</a:t>
            </a:r>
            <a:endParaRPr lang="zh-CN" altLang="en-US" sz="2000" b="1" dirty="0">
              <a:solidFill>
                <a:schemeClr val="bg1"/>
              </a:solidFill>
              <a:latin typeface="Arial" panose="020B0604020202020204" pitchFamily="34" charset="0"/>
              <a:ea typeface="微软雅黑" panose="020B0503020204020204" charset="-122"/>
            </a:endParaRPr>
          </a:p>
        </p:txBody>
      </p:sp>
      <p:sp>
        <p:nvSpPr>
          <p:cNvPr id="3" name="矩形 138"/>
          <p:cNvSpPr/>
          <p:nvPr/>
        </p:nvSpPr>
        <p:spPr>
          <a:xfrm>
            <a:off x="7470776" y="3006928"/>
            <a:ext cx="2894012" cy="3692525"/>
          </a:xfrm>
          <a:prstGeom prst="rect">
            <a:avLst/>
          </a:prstGeom>
          <a:noFill/>
          <a:ln w="9525">
            <a:noFill/>
          </a:ln>
        </p:spPr>
        <p:txBody>
          <a:bodyPr>
            <a:spAutoFit/>
          </a:bodyPr>
          <a:p>
            <a:pPr lvl="0" algn="ctr" eaLnBrk="1" hangingPunct="1"/>
            <a:r>
              <a:rPr lang="en-US" altLang="zh-CN" sz="1800" dirty="0">
                <a:solidFill>
                  <a:schemeClr val="bg1"/>
                </a:solidFill>
                <a:latin typeface="宋体" panose="02010600030101010101" pitchFamily="2" charset="-122"/>
                <a:ea typeface="宋体" panose="02010600030101010101" pitchFamily="2" charset="-122"/>
              </a:rPr>
              <a:t>天猫店铺层级的划分是按照店铺数量比例来的，30天销售额最低的40%店铺是第一层级，30天销售额在后40%~70%之间的30%的店铺是第二层级，所以说第一第二层级的商家占到了70%。继续往上，第三四五六七层级的店铺比例大家看下面这个图。要注意的是，不同类目的第5、6层级的比例可能会略有不同。</a:t>
            </a:r>
            <a:endParaRPr lang="en-US" altLang="zh-CN" sz="1800" dirty="0">
              <a:solidFill>
                <a:schemeClr val="bg1"/>
              </a:solidFill>
              <a:latin typeface="宋体" panose="02010600030101010101" pitchFamily="2" charset="-122"/>
              <a:ea typeface="宋体" panose="02010600030101010101" pitchFamily="2" charset="-122"/>
            </a:endParaRPr>
          </a:p>
          <a:p>
            <a:pPr lvl="0" algn="ctr" eaLnBrk="1" hangingPunct="1"/>
            <a:endParaRPr lang="en-US" altLang="zh-CN" sz="1800" dirty="0">
              <a:solidFill>
                <a:schemeClr val="bg1"/>
              </a:solidFill>
              <a:latin typeface="宋体" panose="02010600030101010101" pitchFamily="2" charset="-122"/>
              <a:ea typeface="宋体" panose="02010600030101010101" pitchFamily="2" charset="-122"/>
            </a:endParaRPr>
          </a:p>
        </p:txBody>
      </p:sp>
      <p:grpSp>
        <p:nvGrpSpPr>
          <p:cNvPr id="15363" name="组合 8"/>
          <p:cNvGrpSpPr/>
          <p:nvPr/>
        </p:nvGrpSpPr>
        <p:grpSpPr>
          <a:xfrm>
            <a:off x="6967855" y="822325"/>
            <a:ext cx="4921885" cy="5774278"/>
            <a:chOff x="-1047841" y="0"/>
            <a:chExt cx="3067141" cy="3790017"/>
          </a:xfrm>
        </p:grpSpPr>
        <p:grpSp>
          <p:nvGrpSpPr>
            <p:cNvPr id="14364" name="组合 115"/>
            <p:cNvGrpSpPr/>
            <p:nvPr/>
          </p:nvGrpSpPr>
          <p:grpSpPr>
            <a:xfrm>
              <a:off x="-1047841" y="0"/>
              <a:ext cx="3067141" cy="3721100"/>
              <a:chOff x="-1047841" y="0"/>
              <a:chExt cx="3067141" cy="3721100"/>
            </a:xfrm>
          </p:grpSpPr>
          <p:grpSp>
            <p:nvGrpSpPr>
              <p:cNvPr id="14368" name="组合 116"/>
              <p:cNvGrpSpPr/>
              <p:nvPr/>
            </p:nvGrpSpPr>
            <p:grpSpPr>
              <a:xfrm>
                <a:off x="-1047841" y="0"/>
                <a:ext cx="3067141" cy="3721100"/>
                <a:chOff x="-1047841" y="0"/>
                <a:chExt cx="3067141" cy="3721100"/>
              </a:xfrm>
            </p:grpSpPr>
            <p:sp>
              <p:nvSpPr>
                <p:cNvPr id="14383" name="Rectangle 13 copy"/>
                <p:cNvSpPr/>
                <p:nvPr/>
              </p:nvSpPr>
              <p:spPr>
                <a:xfrm>
                  <a:off x="0" y="0"/>
                  <a:ext cx="2019300" cy="3721100"/>
                </a:xfrm>
                <a:prstGeom prst="rect">
                  <a:avLst/>
                </a:prstGeom>
                <a:solidFill>
                  <a:srgbClr val="91D2DB"/>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84" name="矩形 132"/>
                <p:cNvSpPr/>
                <p:nvPr/>
              </p:nvSpPr>
              <p:spPr>
                <a:xfrm>
                  <a:off x="0" y="0"/>
                  <a:ext cx="2019300" cy="3721100"/>
                </a:xfrm>
                <a:prstGeom prst="rect">
                  <a:avLst/>
                </a:prstGeom>
                <a:solidFill>
                  <a:srgbClr val="009943"/>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85" name="矩形 133"/>
                <p:cNvSpPr/>
                <p:nvPr/>
              </p:nvSpPr>
              <p:spPr>
                <a:xfrm>
                  <a:off x="-1047841" y="4032"/>
                  <a:ext cx="2019300" cy="1032101"/>
                </a:xfrm>
                <a:prstGeom prst="rect">
                  <a:avLst/>
                </a:prstGeom>
                <a:solidFill>
                  <a:srgbClr val="92CF7C"/>
                </a:solidFill>
                <a:ln w="9525">
                  <a:noFill/>
                </a:ln>
              </p:spPr>
              <p:txBody>
                <a:bodyPr anchor="ctr"/>
                <a:p>
                  <a:pPr lvl="0" algn="ctr" eaLnBrk="1" hangingPunct="1"/>
                  <a:r>
                    <a:rPr lang="zh-CN" altLang="en-US" sz="3600" dirty="0">
                      <a:latin typeface="Calibri" panose="020F0502020204030204" pitchFamily="34" charset="0"/>
                      <a:ea typeface="宋体" panose="02010600030101010101" pitchFamily="2" charset="-122"/>
                      <a:sym typeface="Calibri" panose="020F0502020204030204" pitchFamily="34" charset="0"/>
                    </a:rPr>
                    <a:t> 淘宝店铺</a:t>
                  </a:r>
                  <a:endParaRPr lang="zh-CN" altLang="en-US" sz="3600" dirty="0">
                    <a:latin typeface="宋体" panose="02010600030101010101" pitchFamily="2" charset="-122"/>
                    <a:ea typeface="宋体" panose="02010600030101010101" pitchFamily="2" charset="-122"/>
                    <a:sym typeface="宋体" panose="02010600030101010101" pitchFamily="2" charset="-122"/>
                  </a:endParaRPr>
                </a:p>
              </p:txBody>
            </p:sp>
            <p:sp>
              <p:nvSpPr>
                <p:cNvPr id="14386" name="直接连接符 13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14369" name="组合 117"/>
              <p:cNvGrpSpPr/>
              <p:nvPr/>
            </p:nvGrpSpPr>
            <p:grpSpPr>
              <a:xfrm>
                <a:off x="1411401" y="789611"/>
                <a:ext cx="125298" cy="476873"/>
                <a:chOff x="0" y="0"/>
                <a:chExt cx="125298" cy="476873"/>
              </a:xfrm>
            </p:grpSpPr>
            <p:grpSp>
              <p:nvGrpSpPr>
                <p:cNvPr id="14377" name="组合 125"/>
                <p:cNvGrpSpPr/>
                <p:nvPr/>
              </p:nvGrpSpPr>
              <p:grpSpPr>
                <a:xfrm>
                  <a:off x="0" y="0"/>
                  <a:ext cx="125298" cy="234383"/>
                  <a:chOff x="0" y="0"/>
                  <a:chExt cx="125298" cy="234383"/>
                </a:xfrm>
              </p:grpSpPr>
              <p:sp>
                <p:nvSpPr>
                  <p:cNvPr id="14381" name="椭圆 129"/>
                  <p:cNvSpPr/>
                  <p:nvPr/>
                </p:nvSpPr>
                <p:spPr>
                  <a:xfrm>
                    <a:off x="0" y="0"/>
                    <a:ext cx="125298" cy="125298"/>
                  </a:xfrm>
                  <a:prstGeom prst="ellipse">
                    <a:avLst/>
                  </a:prstGeom>
                  <a:solidFill>
                    <a:schemeClr val="bg1"/>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82" name="直接连接符 13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14378" name="组合 126"/>
                <p:cNvGrpSpPr/>
                <p:nvPr/>
              </p:nvGrpSpPr>
              <p:grpSpPr>
                <a:xfrm flipV="1">
                  <a:off x="0" y="242490"/>
                  <a:ext cx="125298" cy="234383"/>
                  <a:chOff x="0" y="0"/>
                  <a:chExt cx="125298" cy="234383"/>
                </a:xfrm>
              </p:grpSpPr>
              <p:sp>
                <p:nvSpPr>
                  <p:cNvPr id="14379" name="椭圆 127"/>
                  <p:cNvSpPr/>
                  <p:nvPr/>
                </p:nvSpPr>
                <p:spPr>
                  <a:xfrm>
                    <a:off x="0" y="0"/>
                    <a:ext cx="125298" cy="125298"/>
                  </a:xfrm>
                  <a:prstGeom prst="ellipse">
                    <a:avLst/>
                  </a:prstGeom>
                  <a:solidFill>
                    <a:schemeClr val="bg1"/>
                  </a:solidFill>
                  <a:ln w="9525">
                    <a:noFill/>
                  </a:ln>
                </p:spPr>
                <p:txBody>
                  <a:bodyPr rot="10800000"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80" name="直接连接符 12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14370" name="组合 118"/>
              <p:cNvGrpSpPr/>
              <p:nvPr/>
            </p:nvGrpSpPr>
            <p:grpSpPr>
              <a:xfrm>
                <a:off x="487251" y="793664"/>
                <a:ext cx="125298" cy="476873"/>
                <a:chOff x="0" y="0"/>
                <a:chExt cx="125298" cy="476873"/>
              </a:xfrm>
            </p:grpSpPr>
            <p:grpSp>
              <p:nvGrpSpPr>
                <p:cNvPr id="14371" name="组合 119"/>
                <p:cNvGrpSpPr/>
                <p:nvPr/>
              </p:nvGrpSpPr>
              <p:grpSpPr>
                <a:xfrm>
                  <a:off x="0" y="0"/>
                  <a:ext cx="125298" cy="234383"/>
                  <a:chOff x="0" y="0"/>
                  <a:chExt cx="125298" cy="234383"/>
                </a:xfrm>
              </p:grpSpPr>
              <p:sp>
                <p:nvSpPr>
                  <p:cNvPr id="14375" name="椭圆 123"/>
                  <p:cNvSpPr/>
                  <p:nvPr/>
                </p:nvSpPr>
                <p:spPr>
                  <a:xfrm>
                    <a:off x="0" y="0"/>
                    <a:ext cx="125298" cy="125298"/>
                  </a:xfrm>
                  <a:prstGeom prst="ellipse">
                    <a:avLst/>
                  </a:prstGeom>
                  <a:solidFill>
                    <a:schemeClr val="bg1"/>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76" name="直接连接符 12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14372" name="组合 120"/>
                <p:cNvGrpSpPr/>
                <p:nvPr/>
              </p:nvGrpSpPr>
              <p:grpSpPr>
                <a:xfrm flipV="1">
                  <a:off x="0" y="242490"/>
                  <a:ext cx="125298" cy="234383"/>
                  <a:chOff x="0" y="0"/>
                  <a:chExt cx="125298" cy="234383"/>
                </a:xfrm>
              </p:grpSpPr>
              <p:sp>
                <p:nvSpPr>
                  <p:cNvPr id="14373" name="椭圆 121"/>
                  <p:cNvSpPr/>
                  <p:nvPr/>
                </p:nvSpPr>
                <p:spPr>
                  <a:xfrm>
                    <a:off x="0" y="0"/>
                    <a:ext cx="125298" cy="125298"/>
                  </a:xfrm>
                  <a:prstGeom prst="ellipse">
                    <a:avLst/>
                  </a:prstGeom>
                  <a:solidFill>
                    <a:schemeClr val="bg1"/>
                  </a:solidFill>
                  <a:ln w="9525">
                    <a:noFill/>
                  </a:ln>
                </p:spPr>
                <p:txBody>
                  <a:bodyPr rot="10800000"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74" name="直接连接符 12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sp>
          <p:nvSpPr>
            <p:cNvPr id="14367" name="矩形 138"/>
            <p:cNvSpPr/>
            <p:nvPr/>
          </p:nvSpPr>
          <p:spPr>
            <a:xfrm>
              <a:off x="170621" y="1366384"/>
              <a:ext cx="1660440" cy="2423633"/>
            </a:xfrm>
            <a:prstGeom prst="rect">
              <a:avLst/>
            </a:prstGeom>
            <a:noFill/>
            <a:ln w="9525">
              <a:noFill/>
            </a:ln>
          </p:spPr>
          <p:txBody>
            <a:bodyPr wrap="square">
              <a:spAutoFit/>
            </a:bodyPr>
            <a:p>
              <a:pPr lvl="0" algn="ctr" eaLnBrk="1" hangingPunct="1"/>
              <a:r>
                <a:rPr lang="zh-CN" altLang="en-US" sz="1800" dirty="0">
                  <a:latin typeface="宋体" panose="02010600030101010101" pitchFamily="2" charset="-122"/>
                  <a:ea typeface="宋体" panose="02010600030101010101" pitchFamily="2" charset="-122"/>
                </a:rPr>
                <a:t>淘宝店铺层级的划分是直接显示销售额的，而非比例。相对天猫店铺来说，淘宝店铺的层级划分更清晰，但是这个销售额标准会根据同一类目动态变化来决定的，上一层级需要的销售额更高。所以我们认为，其内部的划分标准依然是店铺数量比例（很可能跟天猫是一样的）。</a:t>
              </a:r>
              <a:endParaRPr lang="zh-CN" altLang="en-US" sz="1800" dirty="0">
                <a:latin typeface="宋体" panose="02010600030101010101" pitchFamily="2" charset="-122"/>
                <a:ea typeface="宋体" panose="02010600030101010101" pitchFamily="2" charset="-122"/>
              </a:endParaRPr>
            </a:p>
            <a:p>
              <a:pPr lvl="0" algn="ctr" eaLnBrk="1" hangingPunct="1"/>
              <a:endParaRPr lang="zh-CN" altLang="en-US" sz="1800" dirty="0">
                <a:latin typeface="宋体" panose="02010600030101010101" pitchFamily="2" charset="-122"/>
                <a:ea typeface="宋体" panose="02010600030101010101" pitchFamily="2" charset="-122"/>
              </a:endParaRPr>
            </a:p>
          </p:txBody>
        </p:sp>
      </p:grpSp>
      <p:pic>
        <p:nvPicPr>
          <p:cNvPr id="27" name="图片 26"/>
          <p:cNvPicPr>
            <a:picLocks noChangeAspect="1"/>
          </p:cNvPicPr>
          <p:nvPr/>
        </p:nvPicPr>
        <p:blipFill>
          <a:blip r:embed="rId2"/>
          <a:stretch>
            <a:fillRect/>
          </a:stretch>
        </p:blipFill>
        <p:spPr>
          <a:xfrm>
            <a:off x="988060" y="2560955"/>
            <a:ext cx="7266940" cy="1676400"/>
          </a:xfrm>
          <a:prstGeom prst="rect">
            <a:avLst/>
          </a:prstGeom>
        </p:spPr>
      </p:pic>
      <p:pic>
        <p:nvPicPr>
          <p:cNvPr id="29700" name="Picture 120"/>
          <p:cNvPicPr>
            <a:picLocks noChangeAspect="1"/>
          </p:cNvPicPr>
          <p:nvPr/>
        </p:nvPicPr>
        <p:blipFill>
          <a:blip r:embed="rId3"/>
          <a:stretch>
            <a:fillRect/>
          </a:stretch>
        </p:blipFill>
        <p:spPr>
          <a:xfrm>
            <a:off x="139065" y="904240"/>
            <a:ext cx="2242185" cy="2252345"/>
          </a:xfrm>
          <a:prstGeom prst="rect">
            <a:avLst/>
          </a:prstGeom>
          <a:noFill/>
          <a:ln w="9525">
            <a:noFill/>
          </a:ln>
        </p:spPr>
      </p:pic>
      <p:sp>
        <p:nvSpPr>
          <p:cNvPr id="28" name="文本框 27"/>
          <p:cNvSpPr txBox="1"/>
          <p:nvPr/>
        </p:nvSpPr>
        <p:spPr>
          <a:xfrm>
            <a:off x="262255" y="4669155"/>
            <a:ext cx="8186420" cy="368300"/>
          </a:xfrm>
          <a:prstGeom prst="rect">
            <a:avLst/>
          </a:prstGeom>
          <a:noFill/>
        </p:spPr>
        <p:txBody>
          <a:bodyPr wrap="square" rtlCol="0" anchor="t">
            <a:spAutoFit/>
          </a:bodyPr>
          <a:p>
            <a:r>
              <a:rPr lang="en-US" altLang="zh-CN"/>
              <a:t>  </a:t>
            </a:r>
            <a:endParaRPr lang="en-US" altLang="zh-CN"/>
          </a:p>
        </p:txBody>
      </p:sp>
      <p:grpSp>
        <p:nvGrpSpPr>
          <p:cNvPr id="23571" name="组合 23570"/>
          <p:cNvGrpSpPr/>
          <p:nvPr/>
        </p:nvGrpSpPr>
        <p:grpSpPr>
          <a:xfrm>
            <a:off x="139065" y="4330700"/>
            <a:ext cx="8453120" cy="2454910"/>
            <a:chOff x="-41418" y="-12050"/>
            <a:chExt cx="2827500" cy="1012182"/>
          </a:xfrm>
        </p:grpSpPr>
        <p:sp>
          <p:nvSpPr>
            <p:cNvPr id="23572" name="圆角矩形 21"/>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73" name="圆角矩形 22"/>
            <p:cNvSpPr/>
            <p:nvPr/>
          </p:nvSpPr>
          <p:spPr>
            <a:xfrm>
              <a:off x="-41418" y="-1205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74" name="圆角矩形 23"/>
            <p:cNvSpPr/>
            <p:nvPr/>
          </p:nvSpPr>
          <p:spPr>
            <a:xfrm>
              <a:off x="71438" y="71438"/>
              <a:ext cx="2571768" cy="785818"/>
            </a:xfrm>
            <a:prstGeom prst="roundRect">
              <a:avLst>
                <a:gd name="adj" fmla="val 16667"/>
              </a:avLst>
            </a:prstGeom>
            <a:gradFill rotWithShape="1">
              <a:gsLst>
                <a:gs pos="0">
                  <a:srgbClr val="C96C1F">
                    <a:alpha val="100000"/>
                  </a:srgbClr>
                </a:gs>
                <a:gs pos="79999">
                  <a:srgbClr val="FF8F33">
                    <a:alpha val="100000"/>
                  </a:srgbClr>
                </a:gs>
                <a:gs pos="100000">
                  <a:srgbClr val="FF8F35">
                    <a:alpha val="100000"/>
                  </a:srgbClr>
                </a:gs>
              </a:gsLst>
              <a:lin ang="16200000" scaled="1"/>
              <a:tileRect/>
            </a:gradFill>
            <a:ln w="9525">
              <a:noFill/>
            </a:ln>
          </p:spPr>
          <p:txBody>
            <a:bodyPr anchor="ctr"/>
            <a:p>
              <a:pPr algn="ctr"/>
              <a:r>
                <a:rPr lang="en-US" altLang="zh-CN">
                  <a:sym typeface="+mn-ea"/>
                </a:rPr>
                <a:t>  </a:t>
              </a:r>
              <a:r>
                <a:rPr lang="zh-CN" altLang="en-US">
                  <a:sym typeface="+mn-ea"/>
                </a:rPr>
                <a:t>必须要说明的一点是，店铺层级是生意参谋根据销售额对店铺的划分，而非搜索系统！在搜索系统里，是没有‘店铺层级’这个概念的。那么店铺层级和搜索流量有没有关系呢？当然有！虽然搜索系统没有‘店铺层级’的概念，但是更高层级的店铺会表现出更高的卖货能力、服务能力等指标，其搜索流量获取能力当然会更高。搜索结果中的产品其所在店铺的层级进行分析，会发现层级越高的店铺越容易获取搜索结果的展示坑位</a:t>
              </a:r>
              <a:r>
                <a:rPr lang="en-US" altLang="zh-CN">
                  <a:sym typeface="+mn-ea"/>
                </a:rPr>
                <a:t>.</a:t>
              </a:r>
              <a:endParaRPr lang="zh-CN" altLang="en-US" dirty="0">
                <a:ea typeface="宋体" panose="02010600030101010101" pitchFamily="2" charset="-122"/>
              </a:endParaRPr>
            </a:p>
          </p:txBody>
        </p:sp>
      </p:grpSp>
      <p:pic>
        <p:nvPicPr>
          <p:cNvPr id="4" name="图片 3" descr="1"/>
          <p:cNvPicPr>
            <a:picLocks noChangeAspect="1"/>
          </p:cNvPicPr>
          <p:nvPr/>
        </p:nvPicPr>
        <p:blipFill>
          <a:blip r:embed="rId4"/>
          <a:stretch>
            <a:fillRect/>
          </a:stretch>
        </p:blipFill>
        <p:spPr>
          <a:xfrm>
            <a:off x="31115" y="11430"/>
            <a:ext cx="1435100" cy="68834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20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71"/>
                                        </p:tgtEl>
                                        <p:attrNameLst>
                                          <p:attrName>style.visibility</p:attrName>
                                        </p:attrNameLst>
                                      </p:cBhvr>
                                      <p:to>
                                        <p:strVal val="visible"/>
                                      </p:to>
                                    </p:set>
                                    <p:anim calcmode="lin" valueType="num">
                                      <p:cBhvr>
                                        <p:cTn id="12" dur="500" fill="hold"/>
                                        <p:tgtEl>
                                          <p:spTgt spid="23571"/>
                                        </p:tgtEl>
                                        <p:attrNameLst>
                                          <p:attrName>ppt_x</p:attrName>
                                        </p:attrNameLst>
                                      </p:cBhvr>
                                      <p:tavLst>
                                        <p:tav tm="0">
                                          <p:val>
                                            <p:strVal val="0-#ppt_w/2"/>
                                          </p:val>
                                        </p:tav>
                                        <p:tav tm="100000">
                                          <p:val>
                                            <p:strVal val="#ppt_x"/>
                                          </p:val>
                                        </p:tav>
                                      </p:tavLst>
                                    </p:anim>
                                    <p:anim calcmode="lin" valueType="num">
                                      <p:cBhvr>
                                        <p:cTn id="13" dur="500" fill="hold"/>
                                        <p:tgtEl>
                                          <p:spTgt spid="23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2955290" y="73660"/>
            <a:ext cx="486854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b="1" dirty="0">
                <a:gradFill>
                  <a:gsLst>
                    <a:gs pos="0">
                      <a:schemeClr val="accent3"/>
                    </a:gs>
                    <a:gs pos="29000">
                      <a:schemeClr val="accent1">
                        <a:shade val="67500"/>
                        <a:satMod val="115000"/>
                      </a:schemeClr>
                    </a:gs>
                    <a:gs pos="100000">
                      <a:schemeClr val="accent6"/>
                    </a:gs>
                  </a:gsLst>
                  <a:lin ang="10800000" scaled="1"/>
                </a:gradFill>
                <a:sym typeface="+mn-ea"/>
              </a:rPr>
              <a:t>3-1.</a:t>
            </a:r>
            <a:r>
              <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rPr>
              <a:t>店铺层级提升</a:t>
            </a:r>
            <a:endPar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endParaRPr>
          </a:p>
        </p:txBody>
      </p:sp>
      <p:cxnSp>
        <p:nvCxnSpPr>
          <p:cNvPr id="47" name="直接连接符 46"/>
          <p:cNvCxnSpPr/>
          <p:nvPr/>
        </p:nvCxnSpPr>
        <p:spPr>
          <a:xfrm flipV="1">
            <a:off x="3053080" y="832485"/>
            <a:ext cx="4417695" cy="1333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07615" y="2481580"/>
            <a:ext cx="1791970" cy="368300"/>
          </a:xfrm>
          <a:prstGeom prst="rect">
            <a:avLst/>
          </a:prstGeom>
          <a:noFill/>
        </p:spPr>
        <p:txBody>
          <a:bodyPr wrap="none" rtlCol="0" anchor="t">
            <a:spAutoFit/>
          </a:bodyPr>
          <a:p>
            <a:r>
              <a:rPr lang="zh-CN" altLang="en-US" b="1" dirty="0">
                <a:solidFill>
                  <a:schemeClr val="bg1"/>
                </a:solidFill>
                <a:ea typeface="宋体" panose="02010600030101010101" pitchFamily="2" charset="-122"/>
                <a:sym typeface="+mn-ea"/>
              </a:rPr>
              <a:t>什么是店铺层级</a:t>
            </a:r>
            <a:endParaRPr lang="zh-CN" altLang="en-US" b="1" dirty="0">
              <a:solidFill>
                <a:schemeClr val="bg1"/>
              </a:solidFill>
              <a:ea typeface="宋体" panose="02010600030101010101" pitchFamily="2" charset="-122"/>
              <a:sym typeface="+mn-ea"/>
            </a:endParaRPr>
          </a:p>
        </p:txBody>
      </p:sp>
      <p:sp>
        <p:nvSpPr>
          <p:cNvPr id="36" name="Text Box 22"/>
          <p:cNvSpPr txBox="1"/>
          <p:nvPr/>
        </p:nvSpPr>
        <p:spPr>
          <a:xfrm>
            <a:off x="715645" y="1687195"/>
            <a:ext cx="2861945" cy="398780"/>
          </a:xfrm>
          <a:prstGeom prst="rect">
            <a:avLst/>
          </a:prstGeom>
          <a:noFill/>
          <a:ln w="9525">
            <a:noFill/>
          </a:ln>
        </p:spPr>
        <p:txBody>
          <a:bodyPr wrap="square">
            <a:spAutoFit/>
          </a:bodyPr>
          <a:p>
            <a:pPr lvl="0" algn="ctr" eaLnBrk="0" hangingPunct="0"/>
            <a:r>
              <a:rPr lang="zh-CN" altLang="en-US" sz="2000" b="1" dirty="0">
                <a:solidFill>
                  <a:schemeClr val="bg1"/>
                </a:solidFill>
                <a:latin typeface="Arial" panose="020B0604020202020204" pitchFamily="34" charset="0"/>
                <a:ea typeface="微软雅黑" panose="020B0503020204020204" charset="-122"/>
              </a:rPr>
              <a:t>店铺层级</a:t>
            </a:r>
            <a:endParaRPr lang="zh-CN" altLang="en-US" sz="2000" b="1" dirty="0">
              <a:solidFill>
                <a:schemeClr val="bg1"/>
              </a:solidFill>
              <a:latin typeface="Arial" panose="020B0604020202020204" pitchFamily="34" charset="0"/>
              <a:ea typeface="微软雅黑" panose="020B0503020204020204" charset="-122"/>
            </a:endParaRPr>
          </a:p>
        </p:txBody>
      </p:sp>
      <p:sp>
        <p:nvSpPr>
          <p:cNvPr id="3" name="矩形 138"/>
          <p:cNvSpPr/>
          <p:nvPr/>
        </p:nvSpPr>
        <p:spPr>
          <a:xfrm>
            <a:off x="7470776" y="3006928"/>
            <a:ext cx="2894012" cy="3692525"/>
          </a:xfrm>
          <a:prstGeom prst="rect">
            <a:avLst/>
          </a:prstGeom>
          <a:noFill/>
          <a:ln w="9525">
            <a:noFill/>
          </a:ln>
        </p:spPr>
        <p:txBody>
          <a:bodyPr>
            <a:spAutoFit/>
          </a:bodyPr>
          <a:p>
            <a:pPr lvl="0" algn="ctr" eaLnBrk="1" hangingPunct="1"/>
            <a:r>
              <a:rPr lang="en-US" altLang="zh-CN" sz="1800" dirty="0">
                <a:solidFill>
                  <a:schemeClr val="bg1"/>
                </a:solidFill>
                <a:latin typeface="宋体" panose="02010600030101010101" pitchFamily="2" charset="-122"/>
                <a:ea typeface="宋体" panose="02010600030101010101" pitchFamily="2" charset="-122"/>
              </a:rPr>
              <a:t>天猫店铺层级的划分是按照店铺数量比例来的，30天销售额最低的40%店铺是第一层级，30天销售额在后40%~70%之间的30%的店铺是第二层级，所以说第一第二层级的商家占到了70%。继续往上，第三四五六七层级的店铺比例大家看下面这个图。要注意的是，不同类目的第5、6层级的比例可能会略有不同。</a:t>
            </a:r>
            <a:endParaRPr lang="en-US" altLang="zh-CN" sz="1800" dirty="0">
              <a:solidFill>
                <a:schemeClr val="bg1"/>
              </a:solidFill>
              <a:latin typeface="宋体" panose="02010600030101010101" pitchFamily="2" charset="-122"/>
              <a:ea typeface="宋体" panose="02010600030101010101" pitchFamily="2" charset="-122"/>
            </a:endParaRPr>
          </a:p>
          <a:p>
            <a:pPr lvl="0" algn="ctr" eaLnBrk="1" hangingPunct="1"/>
            <a:endParaRPr lang="en-US" altLang="zh-CN" sz="1800" dirty="0">
              <a:solidFill>
                <a:schemeClr val="bg1"/>
              </a:solidFill>
              <a:latin typeface="宋体" panose="02010600030101010101" pitchFamily="2" charset="-122"/>
              <a:ea typeface="宋体" panose="02010600030101010101" pitchFamily="2" charset="-122"/>
            </a:endParaRPr>
          </a:p>
        </p:txBody>
      </p:sp>
      <p:grpSp>
        <p:nvGrpSpPr>
          <p:cNvPr id="14341" name="组合 95"/>
          <p:cNvGrpSpPr/>
          <p:nvPr/>
        </p:nvGrpSpPr>
        <p:grpSpPr>
          <a:xfrm rot="0">
            <a:off x="601345" y="1157605"/>
            <a:ext cx="4547235" cy="5542280"/>
            <a:chOff x="0" y="-10370"/>
            <a:chExt cx="2844080" cy="3731470"/>
          </a:xfrm>
        </p:grpSpPr>
        <p:grpSp>
          <p:nvGrpSpPr>
            <p:cNvPr id="14345" name="组合 96"/>
            <p:cNvGrpSpPr/>
            <p:nvPr/>
          </p:nvGrpSpPr>
          <p:grpSpPr>
            <a:xfrm>
              <a:off x="0" y="-10370"/>
              <a:ext cx="2844080" cy="3731470"/>
              <a:chOff x="0" y="-10370"/>
              <a:chExt cx="2844080" cy="3731470"/>
            </a:xfrm>
          </p:grpSpPr>
          <p:sp>
            <p:nvSpPr>
              <p:cNvPr id="14360" name="Rectangle 13 copy"/>
              <p:cNvSpPr/>
              <p:nvPr/>
            </p:nvSpPr>
            <p:spPr>
              <a:xfrm>
                <a:off x="0" y="0"/>
                <a:ext cx="2019300" cy="3721100"/>
              </a:xfrm>
              <a:prstGeom prst="rect">
                <a:avLst/>
              </a:prstGeom>
              <a:solidFill>
                <a:srgbClr val="91D2DB"/>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61" name="矩形 112"/>
              <p:cNvSpPr/>
              <p:nvPr/>
            </p:nvSpPr>
            <p:spPr>
              <a:xfrm>
                <a:off x="0" y="-2004"/>
                <a:ext cx="2019300" cy="3721100"/>
              </a:xfrm>
              <a:prstGeom prst="rect">
                <a:avLst/>
              </a:prstGeom>
              <a:solidFill>
                <a:srgbClr val="009943"/>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62" name="矩形 113"/>
              <p:cNvSpPr/>
              <p:nvPr/>
            </p:nvSpPr>
            <p:spPr>
              <a:xfrm>
                <a:off x="824780" y="-10370"/>
                <a:ext cx="2019300" cy="1032101"/>
              </a:xfrm>
              <a:prstGeom prst="rect">
                <a:avLst/>
              </a:prstGeom>
              <a:solidFill>
                <a:srgbClr val="92CF7C"/>
              </a:solidFill>
              <a:ln w="9525">
                <a:noFill/>
              </a:ln>
            </p:spPr>
            <p:txBody>
              <a:bodyPr anchor="ctr"/>
              <a:p>
                <a:pPr lvl="0" algn="ctr" eaLnBrk="1" hangingPunct="1"/>
                <a:r>
                  <a:rPr lang="zh-CN" altLang="en-US" sz="3600">
                    <a:sym typeface="+mn-ea"/>
                  </a:rPr>
                  <a:t>天猫店铺</a:t>
                </a:r>
                <a:endParaRPr lang="zh-CN" altLang="en-US" sz="3600" dirty="0">
                  <a:latin typeface="宋体" panose="02010600030101010101" pitchFamily="2" charset="-122"/>
                  <a:ea typeface="宋体" panose="02010600030101010101" pitchFamily="2" charset="-122"/>
                  <a:sym typeface="宋体" panose="02010600030101010101" pitchFamily="2" charset="-122"/>
                </a:endParaRPr>
              </a:p>
            </p:txBody>
          </p:sp>
          <p:sp>
            <p:nvSpPr>
              <p:cNvPr id="14363" name="直接连接符 11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14346" name="组合 97"/>
            <p:cNvGrpSpPr/>
            <p:nvPr/>
          </p:nvGrpSpPr>
          <p:grpSpPr>
            <a:xfrm>
              <a:off x="1411401" y="789611"/>
              <a:ext cx="125298" cy="476873"/>
              <a:chOff x="0" y="0"/>
              <a:chExt cx="125298" cy="476873"/>
            </a:xfrm>
          </p:grpSpPr>
          <p:grpSp>
            <p:nvGrpSpPr>
              <p:cNvPr id="14354" name="组合 105"/>
              <p:cNvGrpSpPr/>
              <p:nvPr/>
            </p:nvGrpSpPr>
            <p:grpSpPr>
              <a:xfrm>
                <a:off x="0" y="0"/>
                <a:ext cx="125298" cy="234383"/>
                <a:chOff x="0" y="0"/>
                <a:chExt cx="125298" cy="234383"/>
              </a:xfrm>
            </p:grpSpPr>
            <p:sp>
              <p:nvSpPr>
                <p:cNvPr id="14358" name="椭圆 109"/>
                <p:cNvSpPr/>
                <p:nvPr/>
              </p:nvSpPr>
              <p:spPr>
                <a:xfrm>
                  <a:off x="0" y="0"/>
                  <a:ext cx="125298" cy="125298"/>
                </a:xfrm>
                <a:prstGeom prst="ellipse">
                  <a:avLst/>
                </a:prstGeom>
                <a:solidFill>
                  <a:schemeClr val="bg1"/>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9" name="直接连接符 11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14355" name="组合 106"/>
              <p:cNvGrpSpPr/>
              <p:nvPr/>
            </p:nvGrpSpPr>
            <p:grpSpPr>
              <a:xfrm flipV="1">
                <a:off x="0" y="242490"/>
                <a:ext cx="125298" cy="234383"/>
                <a:chOff x="0" y="0"/>
                <a:chExt cx="125298" cy="234383"/>
              </a:xfrm>
            </p:grpSpPr>
            <p:sp>
              <p:nvSpPr>
                <p:cNvPr id="14356" name="椭圆 107"/>
                <p:cNvSpPr/>
                <p:nvPr/>
              </p:nvSpPr>
              <p:spPr>
                <a:xfrm>
                  <a:off x="0" y="0"/>
                  <a:ext cx="125298" cy="125298"/>
                </a:xfrm>
                <a:prstGeom prst="ellipse">
                  <a:avLst/>
                </a:prstGeom>
                <a:solidFill>
                  <a:schemeClr val="bg1"/>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7" name="直接连接符 10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14347" name="组合 98"/>
            <p:cNvGrpSpPr/>
            <p:nvPr/>
          </p:nvGrpSpPr>
          <p:grpSpPr>
            <a:xfrm>
              <a:off x="487251" y="793664"/>
              <a:ext cx="125298" cy="476873"/>
              <a:chOff x="0" y="0"/>
              <a:chExt cx="125298" cy="476873"/>
            </a:xfrm>
          </p:grpSpPr>
          <p:grpSp>
            <p:nvGrpSpPr>
              <p:cNvPr id="14348" name="组合 99"/>
              <p:cNvGrpSpPr/>
              <p:nvPr/>
            </p:nvGrpSpPr>
            <p:grpSpPr>
              <a:xfrm>
                <a:off x="0" y="0"/>
                <a:ext cx="125298" cy="234383"/>
                <a:chOff x="0" y="0"/>
                <a:chExt cx="125298" cy="234383"/>
              </a:xfrm>
            </p:grpSpPr>
            <p:sp>
              <p:nvSpPr>
                <p:cNvPr id="14352" name="椭圆 103"/>
                <p:cNvSpPr/>
                <p:nvPr/>
              </p:nvSpPr>
              <p:spPr>
                <a:xfrm>
                  <a:off x="0" y="0"/>
                  <a:ext cx="125298" cy="125298"/>
                </a:xfrm>
                <a:prstGeom prst="ellipse">
                  <a:avLst/>
                </a:prstGeom>
                <a:solidFill>
                  <a:schemeClr val="bg1"/>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3" name="直接连接符 10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14349" name="组合 100"/>
              <p:cNvGrpSpPr/>
              <p:nvPr/>
            </p:nvGrpSpPr>
            <p:grpSpPr>
              <a:xfrm flipV="1">
                <a:off x="0" y="242490"/>
                <a:ext cx="125298" cy="234383"/>
                <a:chOff x="0" y="0"/>
                <a:chExt cx="125298" cy="234383"/>
              </a:xfrm>
            </p:grpSpPr>
            <p:sp>
              <p:nvSpPr>
                <p:cNvPr id="14350" name="椭圆 101"/>
                <p:cNvSpPr/>
                <p:nvPr/>
              </p:nvSpPr>
              <p:spPr>
                <a:xfrm>
                  <a:off x="0" y="0"/>
                  <a:ext cx="125298" cy="125298"/>
                </a:xfrm>
                <a:prstGeom prst="ellipse">
                  <a:avLst/>
                </a:prstGeom>
                <a:solidFill>
                  <a:schemeClr val="bg1"/>
                </a:solidFill>
                <a:ln w="9525">
                  <a:noFill/>
                </a:ln>
              </p:spPr>
              <p:txBody>
                <a:bodyPr anchor="ctr"/>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1" name="直接连接符 10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sp>
        <p:nvSpPr>
          <p:cNvPr id="19" name="矩形 138"/>
          <p:cNvSpPr/>
          <p:nvPr/>
        </p:nvSpPr>
        <p:spPr>
          <a:xfrm>
            <a:off x="853440" y="3177540"/>
            <a:ext cx="2836545" cy="3692525"/>
          </a:xfrm>
          <a:prstGeom prst="rect">
            <a:avLst/>
          </a:prstGeom>
          <a:noFill/>
          <a:ln w="9525">
            <a:noFill/>
          </a:ln>
        </p:spPr>
        <p:txBody>
          <a:bodyPr wrap="square">
            <a:spAutoFit/>
          </a:bodyPr>
          <a:p>
            <a:pPr lvl="0" algn="ctr" eaLnBrk="1" hangingPunct="1"/>
            <a:r>
              <a:rPr lang="zh-CN" altLang="en-US" sz="1800" dirty="0">
                <a:solidFill>
                  <a:schemeClr val="bg1"/>
                </a:solidFill>
                <a:latin typeface="宋体" panose="02010600030101010101" pitchFamily="2" charset="-122"/>
                <a:ea typeface="宋体" panose="02010600030101010101" pitchFamily="2" charset="-122"/>
              </a:rPr>
              <a:t>天猫店铺层级的划分是按照店铺数量比例来的，30天销售额最低的40%店铺是第一层级，30天销售额在后40%~70%之间的30%的店铺是第二层级，所以说第一第二层级的商家占到了70%。继续往上，第三四五六七层级的店铺比例大家看下面这个图。要注意的是，不同类目的第5、6层级的比例可能会略有不同。</a:t>
            </a:r>
            <a:endParaRPr lang="zh-CN" altLang="en-US" sz="1800" dirty="0">
              <a:solidFill>
                <a:schemeClr val="bg1"/>
              </a:solidFill>
              <a:latin typeface="宋体" panose="02010600030101010101" pitchFamily="2" charset="-122"/>
              <a:ea typeface="宋体" panose="02010600030101010101" pitchFamily="2" charset="-122"/>
            </a:endParaRPr>
          </a:p>
          <a:p>
            <a:pPr lvl="0" algn="ctr" eaLnBrk="1" hangingPunct="1"/>
            <a:endParaRPr lang="zh-CN" altLang="en-US" sz="1800" dirty="0">
              <a:latin typeface="宋体" panose="02010600030101010101" pitchFamily="2" charset="-122"/>
              <a:ea typeface="宋体" panose="02010600030101010101" pitchFamily="2" charset="-122"/>
            </a:endParaRPr>
          </a:p>
        </p:txBody>
      </p:sp>
      <p:pic>
        <p:nvPicPr>
          <p:cNvPr id="20" name="图片 19"/>
          <p:cNvPicPr>
            <a:picLocks noChangeAspect="1"/>
          </p:cNvPicPr>
          <p:nvPr/>
        </p:nvPicPr>
        <p:blipFill>
          <a:blip r:embed="rId2"/>
          <a:stretch>
            <a:fillRect/>
          </a:stretch>
        </p:blipFill>
        <p:spPr>
          <a:xfrm>
            <a:off x="3985260" y="2771775"/>
            <a:ext cx="7333615" cy="1581150"/>
          </a:xfrm>
          <a:prstGeom prst="rect">
            <a:avLst/>
          </a:prstGeom>
        </p:spPr>
      </p:pic>
      <p:pic>
        <p:nvPicPr>
          <p:cNvPr id="28677" name="Picture 13"/>
          <p:cNvPicPr>
            <a:picLocks noChangeAspect="1"/>
          </p:cNvPicPr>
          <p:nvPr/>
        </p:nvPicPr>
        <p:blipFill>
          <a:blip r:embed="rId3"/>
          <a:stretch>
            <a:fillRect/>
          </a:stretch>
        </p:blipFill>
        <p:spPr>
          <a:xfrm>
            <a:off x="8758555" y="4352925"/>
            <a:ext cx="2454275" cy="2454275"/>
          </a:xfrm>
          <a:prstGeom prst="rect">
            <a:avLst/>
          </a:prstGeom>
          <a:noFill/>
          <a:ln w="9525">
            <a:noFill/>
          </a:ln>
        </p:spPr>
      </p:pic>
      <p:pic>
        <p:nvPicPr>
          <p:cNvPr id="4" name="图片 3" descr="1"/>
          <p:cNvPicPr>
            <a:picLocks noChangeAspect="1"/>
          </p:cNvPicPr>
          <p:nvPr/>
        </p:nvPicPr>
        <p:blipFill>
          <a:blip r:embed="rId4"/>
          <a:stretch>
            <a:fillRect/>
          </a:stretch>
        </p:blipFill>
        <p:spPr>
          <a:xfrm>
            <a:off x="31115" y="11430"/>
            <a:ext cx="2197100" cy="10541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 calcmode="lin" valueType="num">
                                      <p:cBhvr>
                                        <p:cTn id="9" dur="1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1"/>
                                          </p:val>
                                        </p:tav>
                                        <p:tav tm="100000">
                                          <p:val>
                                            <p:strVal val="#ppt_x"/>
                                          </p:val>
                                        </p:tav>
                                      </p:tavLst>
                                    </p:anim>
                                    <p:anim calcmode="lin" valueType="num">
                                      <p:cBhvr>
                                        <p:cTn id="2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1601470" y="11430"/>
            <a:ext cx="465645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b="1" dirty="0">
                <a:gradFill>
                  <a:gsLst>
                    <a:gs pos="0">
                      <a:schemeClr val="accent3"/>
                    </a:gs>
                    <a:gs pos="29000">
                      <a:schemeClr val="accent1">
                        <a:shade val="67500"/>
                        <a:satMod val="115000"/>
                      </a:schemeClr>
                    </a:gs>
                    <a:gs pos="100000">
                      <a:schemeClr val="accent6"/>
                    </a:gs>
                  </a:gsLst>
                  <a:lin ang="10800000" scaled="1"/>
                </a:gradFill>
                <a:sym typeface="+mn-ea"/>
              </a:rPr>
              <a:t>3-1.</a:t>
            </a:r>
            <a:r>
              <a:rPr lang="zh-CN" altLang="en-US" sz="3600" b="1" dirty="0">
                <a:gradFill>
                  <a:gsLst>
                    <a:gs pos="0">
                      <a:schemeClr val="accent3"/>
                    </a:gs>
                    <a:gs pos="29000">
                      <a:schemeClr val="accent1">
                        <a:shade val="67500"/>
                        <a:satMod val="115000"/>
                      </a:schemeClr>
                    </a:gs>
                    <a:gs pos="100000">
                      <a:schemeClr val="accent6"/>
                    </a:gs>
                  </a:gsLst>
                  <a:lin ang="10800000" scaled="1"/>
                </a:gradFill>
                <a:sym typeface="+mn-ea"/>
              </a:rPr>
              <a:t>整体</a:t>
            </a:r>
            <a:r>
              <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rPr>
              <a:t>店铺权重提升</a:t>
            </a:r>
            <a:endPar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endParaRPr>
          </a:p>
        </p:txBody>
      </p:sp>
      <p:cxnSp>
        <p:nvCxnSpPr>
          <p:cNvPr id="47" name="直接连接符 46"/>
          <p:cNvCxnSpPr/>
          <p:nvPr/>
        </p:nvCxnSpPr>
        <p:spPr>
          <a:xfrm flipV="1">
            <a:off x="1720850" y="708660"/>
            <a:ext cx="4417695" cy="1333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507615" y="2481580"/>
            <a:ext cx="1791970" cy="368300"/>
          </a:xfrm>
          <a:prstGeom prst="rect">
            <a:avLst/>
          </a:prstGeom>
          <a:noFill/>
        </p:spPr>
        <p:txBody>
          <a:bodyPr wrap="none" rtlCol="0" anchor="t">
            <a:spAutoFit/>
          </a:bodyPr>
          <a:p>
            <a:r>
              <a:rPr lang="zh-CN" altLang="en-US" b="1" dirty="0">
                <a:solidFill>
                  <a:schemeClr val="bg1"/>
                </a:solidFill>
                <a:ea typeface="宋体" panose="02010600030101010101" pitchFamily="2" charset="-122"/>
                <a:sym typeface="+mn-ea"/>
              </a:rPr>
              <a:t>什么是店铺层级</a:t>
            </a:r>
            <a:endParaRPr lang="zh-CN" altLang="en-US" b="1" dirty="0">
              <a:solidFill>
                <a:schemeClr val="bg1"/>
              </a:solidFill>
              <a:ea typeface="宋体" panose="02010600030101010101" pitchFamily="2" charset="-122"/>
              <a:sym typeface="+mn-ea"/>
            </a:endParaRPr>
          </a:p>
        </p:txBody>
      </p:sp>
      <p:sp>
        <p:nvSpPr>
          <p:cNvPr id="36" name="Text Box 22"/>
          <p:cNvSpPr txBox="1"/>
          <p:nvPr/>
        </p:nvSpPr>
        <p:spPr>
          <a:xfrm>
            <a:off x="715645" y="1687195"/>
            <a:ext cx="2861945" cy="398780"/>
          </a:xfrm>
          <a:prstGeom prst="rect">
            <a:avLst/>
          </a:prstGeom>
          <a:noFill/>
          <a:ln w="9525">
            <a:noFill/>
          </a:ln>
        </p:spPr>
        <p:txBody>
          <a:bodyPr wrap="square">
            <a:spAutoFit/>
          </a:bodyPr>
          <a:p>
            <a:pPr lvl="0" algn="ctr" eaLnBrk="0" hangingPunct="0"/>
            <a:r>
              <a:rPr lang="zh-CN" altLang="en-US" sz="2000" b="1" dirty="0">
                <a:solidFill>
                  <a:schemeClr val="bg1"/>
                </a:solidFill>
                <a:latin typeface="Arial" panose="020B0604020202020204" pitchFamily="34" charset="0"/>
                <a:ea typeface="微软雅黑" panose="020B0503020204020204" charset="-122"/>
              </a:rPr>
              <a:t>店铺层级</a:t>
            </a:r>
            <a:endParaRPr lang="zh-CN" altLang="en-US" sz="2000" b="1" dirty="0">
              <a:solidFill>
                <a:schemeClr val="bg1"/>
              </a:solidFill>
              <a:latin typeface="Arial" panose="020B0604020202020204" pitchFamily="34" charset="0"/>
              <a:ea typeface="微软雅黑" panose="020B0503020204020204" charset="-122"/>
            </a:endParaRPr>
          </a:p>
        </p:txBody>
      </p:sp>
      <p:sp>
        <p:nvSpPr>
          <p:cNvPr id="19" name="矩形 138"/>
          <p:cNvSpPr/>
          <p:nvPr/>
        </p:nvSpPr>
        <p:spPr>
          <a:xfrm>
            <a:off x="853440" y="3177540"/>
            <a:ext cx="2836545" cy="3692525"/>
          </a:xfrm>
          <a:prstGeom prst="rect">
            <a:avLst/>
          </a:prstGeom>
          <a:noFill/>
          <a:ln w="9525">
            <a:noFill/>
          </a:ln>
        </p:spPr>
        <p:txBody>
          <a:bodyPr wrap="square">
            <a:spAutoFit/>
          </a:bodyPr>
          <a:p>
            <a:pPr lvl="0" algn="ctr" eaLnBrk="1" hangingPunct="1"/>
            <a:r>
              <a:rPr lang="zh-CN" altLang="en-US" sz="1800" dirty="0">
                <a:solidFill>
                  <a:schemeClr val="bg1"/>
                </a:solidFill>
                <a:latin typeface="宋体" panose="02010600030101010101" pitchFamily="2" charset="-122"/>
                <a:ea typeface="宋体" panose="02010600030101010101" pitchFamily="2" charset="-122"/>
              </a:rPr>
              <a:t>天猫店铺层级的划分是按照店铺数量比例来的，30天销售额最低的40%店铺是第一层级，30天销售额在后40%~70%之间的30%的店铺是第二层级，所以说第一第二层级的商家占到了70%。继续往上，第三四五六七层级的店铺比例大家看下面这个图。要注意的是，不同类目的第5、6层级的比例可能会略有不同。</a:t>
            </a:r>
            <a:endParaRPr lang="zh-CN" altLang="en-US" sz="1800" dirty="0">
              <a:solidFill>
                <a:schemeClr val="bg1"/>
              </a:solidFill>
              <a:latin typeface="宋体" panose="02010600030101010101" pitchFamily="2" charset="-122"/>
              <a:ea typeface="宋体" panose="02010600030101010101" pitchFamily="2" charset="-122"/>
            </a:endParaRPr>
          </a:p>
          <a:p>
            <a:pPr lvl="0" algn="ctr" eaLnBrk="1" hangingPunct="1"/>
            <a:endParaRPr lang="zh-CN" altLang="en-US" sz="1800" dirty="0">
              <a:latin typeface="宋体" panose="02010600030101010101" pitchFamily="2" charset="-122"/>
              <a:ea typeface="宋体" panose="02010600030101010101" pitchFamily="2" charset="-122"/>
            </a:endParaRPr>
          </a:p>
        </p:txBody>
      </p:sp>
      <p:pic>
        <p:nvPicPr>
          <p:cNvPr id="9" name="图片 8"/>
          <p:cNvPicPr>
            <a:picLocks noChangeAspect="1"/>
          </p:cNvPicPr>
          <p:nvPr/>
        </p:nvPicPr>
        <p:blipFill>
          <a:blip r:embed="rId2"/>
          <a:stretch>
            <a:fillRect/>
          </a:stretch>
        </p:blipFill>
        <p:spPr>
          <a:xfrm>
            <a:off x="853440" y="1083945"/>
            <a:ext cx="5942330" cy="2764155"/>
          </a:xfrm>
          <a:prstGeom prst="rect">
            <a:avLst/>
          </a:prstGeom>
        </p:spPr>
      </p:pic>
      <p:grpSp>
        <p:nvGrpSpPr>
          <p:cNvPr id="23583" name="组合 23582"/>
          <p:cNvGrpSpPr/>
          <p:nvPr/>
        </p:nvGrpSpPr>
        <p:grpSpPr>
          <a:xfrm>
            <a:off x="436880" y="4612005"/>
            <a:ext cx="10865485" cy="1923415"/>
            <a:chOff x="0" y="0"/>
            <a:chExt cx="2786082" cy="1000132"/>
          </a:xfrm>
        </p:grpSpPr>
        <p:sp>
          <p:nvSpPr>
            <p:cNvPr id="23584" name="圆角矩形 33"/>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85" name="圆角矩形 34"/>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86" name="圆角矩形 35"/>
            <p:cNvSpPr/>
            <p:nvPr/>
          </p:nvSpPr>
          <p:spPr>
            <a:xfrm>
              <a:off x="71438" y="71438"/>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en-US" altLang="zh-CN">
                  <a:sym typeface="+mn-ea"/>
                </a:rPr>
                <a:t>    </a:t>
              </a:r>
              <a:r>
                <a:rPr lang="zh-CN" altLang="en-US">
                  <a:sym typeface="+mn-ea"/>
                </a:rPr>
                <a:t>第1、2层级的店铺是很难获得搜索结果靠前的展现位置的。而3、4、5层级会好很多，6、7    层级就是很优秀了。店铺没流量，即使优化在好也没有效果。其实是层级限制了你的优化效果。如果不提升层级，只是优化标题、页面等等，也很难做出效果。对于低层级的店铺，首要的任务，是提升层级，至少到3层级，推荐4层级。层级提升之后再去优化，就会发现，事半功倍</a:t>
              </a:r>
              <a:endParaRPr lang="zh-CN" altLang="en-US" dirty="0">
                <a:ea typeface="宋体" panose="02010600030101010101" pitchFamily="2" charset="-122"/>
              </a:endParaRPr>
            </a:p>
          </p:txBody>
        </p:sp>
      </p:grpSp>
      <p:pic>
        <p:nvPicPr>
          <p:cNvPr id="21509" name="Picture 15"/>
          <p:cNvPicPr>
            <a:picLocks noChangeAspect="1"/>
          </p:cNvPicPr>
          <p:nvPr/>
        </p:nvPicPr>
        <p:blipFill>
          <a:blip r:embed="rId3"/>
          <a:stretch>
            <a:fillRect/>
          </a:stretch>
        </p:blipFill>
        <p:spPr>
          <a:xfrm>
            <a:off x="7609205" y="708660"/>
            <a:ext cx="3729355" cy="3695700"/>
          </a:xfrm>
          <a:prstGeom prst="rect">
            <a:avLst/>
          </a:prstGeom>
          <a:noFill/>
          <a:ln w="9525">
            <a:noFill/>
          </a:ln>
        </p:spPr>
      </p:pic>
      <p:pic>
        <p:nvPicPr>
          <p:cNvPr id="4" name="图片 3" descr="1"/>
          <p:cNvPicPr>
            <a:picLocks noChangeAspect="1"/>
          </p:cNvPicPr>
          <p:nvPr/>
        </p:nvPicPr>
        <p:blipFill>
          <a:blip r:embed="rId4"/>
          <a:stretch>
            <a:fillRect/>
          </a:stretch>
        </p:blipFill>
        <p:spPr>
          <a:xfrm>
            <a:off x="31115" y="11430"/>
            <a:ext cx="1273810" cy="61150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83"/>
                                        </p:tgtEl>
                                        <p:attrNameLst>
                                          <p:attrName>style.visibility</p:attrName>
                                        </p:attrNameLst>
                                      </p:cBhvr>
                                      <p:to>
                                        <p:strVal val="visible"/>
                                      </p:to>
                                    </p:set>
                                    <p:anim calcmode="lin" valueType="num">
                                      <p:cBhvr>
                                        <p:cTn id="7" dur="500" fill="hold"/>
                                        <p:tgtEl>
                                          <p:spTgt spid="23583"/>
                                        </p:tgtEl>
                                        <p:attrNameLst>
                                          <p:attrName>ppt_x</p:attrName>
                                        </p:attrNameLst>
                                      </p:cBhvr>
                                      <p:tavLst>
                                        <p:tav tm="0">
                                          <p:val>
                                            <p:strVal val="0-#ppt_w/2"/>
                                          </p:val>
                                        </p:tav>
                                        <p:tav tm="100000">
                                          <p:val>
                                            <p:strVal val="#ppt_x"/>
                                          </p:val>
                                        </p:tav>
                                      </p:tavLst>
                                    </p:anim>
                                    <p:anim calcmode="lin" valueType="num">
                                      <p:cBhvr>
                                        <p:cTn id="8"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88690" y="2346325"/>
            <a:ext cx="1402715" cy="583565"/>
          </a:xfrm>
          <a:prstGeom prst="rect">
            <a:avLst/>
          </a:prstGeom>
          <a:noFill/>
        </p:spPr>
        <p:txBody>
          <a:bodyPr wrap="square" rtlCol="0" anchor="t">
            <a:spAutoFit/>
          </a:bodyPr>
          <a:p>
            <a:r>
              <a:rPr lang="zh-CN" altLang="en-US" sz="3200">
                <a:solidFill>
                  <a:schemeClr val="tx1"/>
                </a:solidFill>
                <a:effectLst>
                  <a:outerShdw blurRad="38100" dist="19050" dir="2700000" algn="tl" rotWithShape="0">
                    <a:schemeClr val="dk1">
                      <a:alpha val="40000"/>
                    </a:schemeClr>
                  </a:outerShdw>
                </a:effectLst>
                <a:sym typeface="+mn-ea"/>
              </a:rPr>
              <a:t>层级低</a:t>
            </a:r>
            <a:endParaRPr lang="zh-CN" altLang="en-US" sz="3200">
              <a:solidFill>
                <a:schemeClr val="tx1"/>
              </a:solidFill>
              <a:effectLst>
                <a:outerShdw blurRad="38100" dist="19050" dir="2700000" algn="tl" rotWithShape="0">
                  <a:schemeClr val="dk1">
                    <a:alpha val="40000"/>
                  </a:schemeClr>
                </a:outerShdw>
              </a:effectLst>
              <a:sym typeface="+mn-ea"/>
            </a:endParaRPr>
          </a:p>
        </p:txBody>
      </p:sp>
      <p:sp>
        <p:nvSpPr>
          <p:cNvPr id="13" name="文本框 12"/>
          <p:cNvSpPr txBox="1"/>
          <p:nvPr/>
        </p:nvSpPr>
        <p:spPr>
          <a:xfrm>
            <a:off x="6896100" y="2346325"/>
            <a:ext cx="1402080" cy="583565"/>
          </a:xfrm>
          <a:prstGeom prst="rect">
            <a:avLst/>
          </a:prstGeom>
          <a:noFill/>
        </p:spPr>
        <p:txBody>
          <a:bodyPr wrap="none" rtlCol="0" anchor="t">
            <a:spAutoFit/>
          </a:bodyPr>
          <a:p>
            <a:r>
              <a:rPr lang="zh-CN" altLang="en-US" sz="3200">
                <a:sym typeface="+mn-ea"/>
              </a:rPr>
              <a:t>没流量</a:t>
            </a:r>
            <a:endParaRPr lang="zh-CN" altLang="en-US" sz="3200">
              <a:sym typeface="+mn-ea"/>
            </a:endParaRPr>
          </a:p>
        </p:txBody>
      </p:sp>
      <p:sp>
        <p:nvSpPr>
          <p:cNvPr id="14" name="文本框 13"/>
          <p:cNvSpPr txBox="1"/>
          <p:nvPr/>
        </p:nvSpPr>
        <p:spPr>
          <a:xfrm>
            <a:off x="5394960" y="4851400"/>
            <a:ext cx="1402080" cy="583565"/>
          </a:xfrm>
          <a:prstGeom prst="rect">
            <a:avLst/>
          </a:prstGeom>
          <a:noFill/>
        </p:spPr>
        <p:txBody>
          <a:bodyPr wrap="none" rtlCol="0" anchor="t">
            <a:spAutoFit/>
          </a:bodyPr>
          <a:p>
            <a:r>
              <a:rPr lang="zh-CN" altLang="en-US" sz="3200">
                <a:sym typeface="+mn-ea"/>
              </a:rPr>
              <a:t>没销量</a:t>
            </a:r>
            <a:endParaRPr lang="zh-CN" altLang="en-US" sz="3200">
              <a:sym typeface="+mn-ea"/>
            </a:endParaRPr>
          </a:p>
        </p:txBody>
      </p:sp>
      <p:pic>
        <p:nvPicPr>
          <p:cNvPr id="15" name="图片 14"/>
          <p:cNvPicPr>
            <a:picLocks noChangeAspect="1"/>
          </p:cNvPicPr>
          <p:nvPr/>
        </p:nvPicPr>
        <p:blipFill>
          <a:blip r:embed="rId1"/>
          <a:stretch>
            <a:fillRect/>
          </a:stretch>
        </p:blipFill>
        <p:spPr>
          <a:xfrm>
            <a:off x="4143375" y="998855"/>
            <a:ext cx="3419475" cy="1022985"/>
          </a:xfrm>
          <a:prstGeom prst="rect">
            <a:avLst/>
          </a:prstGeom>
        </p:spPr>
      </p:pic>
      <p:pic>
        <p:nvPicPr>
          <p:cNvPr id="19" name="图片 18"/>
          <p:cNvPicPr>
            <a:picLocks noChangeAspect="1"/>
          </p:cNvPicPr>
          <p:nvPr/>
        </p:nvPicPr>
        <p:blipFill>
          <a:blip r:embed="rId2"/>
          <a:stretch>
            <a:fillRect/>
          </a:stretch>
        </p:blipFill>
        <p:spPr>
          <a:xfrm>
            <a:off x="6753225" y="2844165"/>
            <a:ext cx="1276350" cy="1771650"/>
          </a:xfrm>
          <a:prstGeom prst="rect">
            <a:avLst/>
          </a:prstGeom>
        </p:spPr>
      </p:pic>
      <p:pic>
        <p:nvPicPr>
          <p:cNvPr id="32" name="图片 31"/>
          <p:cNvPicPr>
            <a:picLocks noChangeAspect="1"/>
          </p:cNvPicPr>
          <p:nvPr/>
        </p:nvPicPr>
        <p:blipFill>
          <a:blip r:embed="rId3"/>
          <a:stretch>
            <a:fillRect/>
          </a:stretch>
        </p:blipFill>
        <p:spPr>
          <a:xfrm>
            <a:off x="3823335" y="2929890"/>
            <a:ext cx="1247775" cy="1685925"/>
          </a:xfrm>
          <a:prstGeom prst="rect">
            <a:avLst/>
          </a:prstGeom>
        </p:spPr>
      </p:pic>
      <p:sp>
        <p:nvSpPr>
          <p:cNvPr id="35" name="文本框 34"/>
          <p:cNvSpPr txBox="1"/>
          <p:nvPr>
            <p:custDataLst>
              <p:tags r:id="rId4"/>
            </p:custDataLst>
          </p:nvPr>
        </p:nvSpPr>
        <p:spPr>
          <a:xfrm>
            <a:off x="1562735" y="11430"/>
            <a:ext cx="4511675" cy="925195"/>
          </a:xfrm>
          <a:prstGeom prst="rect">
            <a:avLst/>
          </a:prstGeom>
        </p:spPr>
        <p:txBody>
          <a:bodyPr anchor="ctr" anchorCtr="0">
            <a:normAutofit fontScale="90000"/>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b="1" dirty="0">
                <a:gradFill>
                  <a:gsLst>
                    <a:gs pos="0">
                      <a:schemeClr val="accent3"/>
                    </a:gs>
                    <a:gs pos="29000">
                      <a:schemeClr val="accent1">
                        <a:shade val="67500"/>
                        <a:satMod val="115000"/>
                      </a:schemeClr>
                    </a:gs>
                    <a:gs pos="100000">
                      <a:schemeClr val="accent6"/>
                    </a:gs>
                  </a:gsLst>
                  <a:lin ang="10800000" scaled="1"/>
                </a:gradFill>
                <a:sym typeface="+mn-ea"/>
              </a:rPr>
              <a:t>2-2.</a:t>
            </a:r>
            <a:r>
              <a:rPr lang="zh-CN" altLang="en-US" sz="3600" b="1" dirty="0">
                <a:gradFill>
                  <a:gsLst>
                    <a:gs pos="0">
                      <a:schemeClr val="accent3"/>
                    </a:gs>
                    <a:gs pos="29000">
                      <a:schemeClr val="accent1">
                        <a:shade val="67500"/>
                        <a:satMod val="115000"/>
                      </a:schemeClr>
                    </a:gs>
                    <a:gs pos="100000">
                      <a:schemeClr val="accent6"/>
                    </a:gs>
                  </a:gsLst>
                  <a:lin ang="10800000" scaled="1"/>
                </a:gradFill>
                <a:sym typeface="+mn-ea"/>
              </a:rPr>
              <a:t>整体</a:t>
            </a:r>
            <a:r>
              <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rPr>
              <a:t>店铺权重提升</a:t>
            </a:r>
            <a:endParaRPr lang="zh-CN" altLang="zh-CN" sz="3600" b="1" dirty="0">
              <a:gradFill>
                <a:gsLst>
                  <a:gs pos="0">
                    <a:schemeClr val="accent3"/>
                  </a:gs>
                  <a:gs pos="29000">
                    <a:schemeClr val="accent1">
                      <a:shade val="67500"/>
                      <a:satMod val="115000"/>
                    </a:schemeClr>
                  </a:gs>
                  <a:gs pos="100000">
                    <a:schemeClr val="accent6"/>
                  </a:gs>
                </a:gsLst>
                <a:lin ang="10800000" scaled="1"/>
              </a:gradFill>
              <a:sym typeface="+mn-ea"/>
            </a:endParaRPr>
          </a:p>
        </p:txBody>
      </p:sp>
      <p:cxnSp>
        <p:nvCxnSpPr>
          <p:cNvPr id="38" name="直接连接符 37"/>
          <p:cNvCxnSpPr/>
          <p:nvPr/>
        </p:nvCxnSpPr>
        <p:spPr>
          <a:xfrm>
            <a:off x="1562735" y="682625"/>
            <a:ext cx="4241800" cy="508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图片 39"/>
          <p:cNvPicPr>
            <a:picLocks noChangeAspect="1"/>
          </p:cNvPicPr>
          <p:nvPr/>
        </p:nvPicPr>
        <p:blipFill>
          <a:blip r:embed="rId5"/>
          <a:stretch>
            <a:fillRect/>
          </a:stretch>
        </p:blipFill>
        <p:spPr>
          <a:xfrm>
            <a:off x="1066800" y="1377315"/>
            <a:ext cx="2095500" cy="2247900"/>
          </a:xfrm>
          <a:prstGeom prst="rect">
            <a:avLst/>
          </a:prstGeom>
        </p:spPr>
      </p:pic>
      <p:grpSp>
        <p:nvGrpSpPr>
          <p:cNvPr id="22552" name="组合 22551"/>
          <p:cNvGrpSpPr/>
          <p:nvPr/>
        </p:nvGrpSpPr>
        <p:grpSpPr>
          <a:xfrm>
            <a:off x="994410" y="5563235"/>
            <a:ext cx="10125075" cy="1142365"/>
            <a:chOff x="0" y="0"/>
            <a:chExt cx="2628379" cy="1000133"/>
          </a:xfrm>
        </p:grpSpPr>
        <p:sp>
          <p:nvSpPr>
            <p:cNvPr id="22553" name="圆角矩形 26"/>
            <p:cNvSpPr/>
            <p:nvPr/>
          </p:nvSpPr>
          <p:spPr>
            <a:xfrm>
              <a:off x="18870" y="71439"/>
              <a:ext cx="2609509"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2554" name="圆角矩形 27"/>
            <p:cNvSpPr/>
            <p:nvPr/>
          </p:nvSpPr>
          <p:spPr>
            <a:xfrm>
              <a:off x="0" y="0"/>
              <a:ext cx="2602096"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2555" name="圆角矩形 28"/>
            <p:cNvSpPr/>
            <p:nvPr/>
          </p:nvSpPr>
          <p:spPr>
            <a:xfrm>
              <a:off x="18870" y="71438"/>
              <a:ext cx="2571768" cy="785818"/>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scene3d>
                <a:camera prst="orthographicFront"/>
                <a:lightRig rig="threePt" dir="t"/>
              </a:scene3d>
            </a:bodyPr>
            <a:p>
              <a:pPr algn="ctr"/>
              <a:r>
                <a:rPr lang="zh-CN" altLang="en-US">
                  <a:solidFill>
                    <a:schemeClr val="accent1"/>
                  </a:solidFill>
                  <a:effectLst>
                    <a:outerShdw blurRad="38100" dist="25400" dir="5400000" algn="ctr" rotWithShape="0">
                      <a:srgbClr val="6E747A">
                        <a:alpha val="43000"/>
                      </a:srgbClr>
                    </a:outerShdw>
                  </a:effectLst>
                  <a:sym typeface="+mn-ea"/>
                </a:rPr>
                <a:t>层级低，所以没流量，没流量，所以没销量，没销量，所以层级低，层级低，所以。。。死循环</a:t>
              </a:r>
              <a:endParaRPr lang="zh-CN" altLang="en-US" dirty="0">
                <a:solidFill>
                  <a:schemeClr val="accent1"/>
                </a:solidFill>
                <a:effectLst>
                  <a:outerShdw blurRad="38100" dist="25400" dir="5400000" algn="ctr" rotWithShape="0">
                    <a:srgbClr val="6E747A">
                      <a:alpha val="43000"/>
                    </a:srgbClr>
                  </a:outerShdw>
                </a:effectLst>
                <a:ea typeface="宋体" panose="02010600030101010101" pitchFamily="2" charset="-122"/>
                <a:sym typeface="+mn-ea"/>
              </a:endParaRPr>
            </a:p>
          </p:txBody>
        </p:sp>
      </p:grpSp>
      <p:pic>
        <p:nvPicPr>
          <p:cNvPr id="4" name="图片 3" descr="1"/>
          <p:cNvPicPr>
            <a:picLocks noChangeAspect="1"/>
          </p:cNvPicPr>
          <p:nvPr/>
        </p:nvPicPr>
        <p:blipFill>
          <a:blip r:embed="rId6"/>
          <a:stretch>
            <a:fillRect/>
          </a:stretch>
        </p:blipFill>
        <p:spPr>
          <a:xfrm>
            <a:off x="31115" y="11430"/>
            <a:ext cx="1222375" cy="58674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1"/>
                                          </p:val>
                                        </p:tav>
                                        <p:tav tm="100000">
                                          <p:val>
                                            <p:strVal val="#ppt_x"/>
                                          </p:val>
                                        </p:tav>
                                      </p:tavLst>
                                    </p:anim>
                                    <p:anim calcmode="lin" valueType="num">
                                      <p:cBhvr>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0" fill="hold"/>
                                        <p:tgtEl>
                                          <p:spTgt spid="14"/>
                                        </p:tgtEl>
                                        <p:attrNameLst>
                                          <p:attrName>ppt_w</p:attrName>
                                        </p:attrNameLst>
                                      </p:cBhvr>
                                      <p:tavLst>
                                        <p:tav tm="0" fmla="#ppt_w*sin(2.5*pi*$)">
                                          <p:val>
                                            <p:fltVal val="0"/>
                                          </p:val>
                                        </p:tav>
                                        <p:tav tm="100000">
                                          <p:val>
                                            <p:fltVal val="1"/>
                                          </p:val>
                                        </p:tav>
                                      </p:tavLst>
                                    </p:anim>
                                    <p:anim calcmode="lin" valueType="num">
                                      <p:cBhvr>
                                        <p:cTn id="40" dur="5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770" decel="100000"/>
                                        <p:tgtEl>
                                          <p:spTgt spid="32"/>
                                        </p:tgtEl>
                                      </p:cBhvr>
                                    </p:animEffect>
                                    <p:animScale>
                                      <p:cBhvr>
                                        <p:cTn id="46" dur="770" decel="100000"/>
                                        <p:tgtEl>
                                          <p:spTgt spid="32"/>
                                        </p:tgtEl>
                                      </p:cBhvr>
                                      <p:from x="10000" y="10000"/>
                                      <p:to x="200000" y="450000"/>
                                    </p:animScale>
                                    <p:animScale>
                                      <p:cBhvr>
                                        <p:cTn id="47" dur="1230" accel="100000" fill="hold">
                                          <p:stCondLst>
                                            <p:cond delay="770"/>
                                          </p:stCondLst>
                                        </p:cTn>
                                        <p:tgtEl>
                                          <p:spTgt spid="32"/>
                                        </p:tgtEl>
                                      </p:cBhvr>
                                      <p:from x="200000" y="450000"/>
                                      <p:to x="100000" y="100000"/>
                                    </p:animScale>
                                    <p:set>
                                      <p:cBhvr>
                                        <p:cTn id="48" dur="770" fill="hold"/>
                                        <p:tgtEl>
                                          <p:spTgt spid="32"/>
                                        </p:tgtEl>
                                        <p:attrNameLst>
                                          <p:attrName>ppt_x</p:attrName>
                                        </p:attrNameLst>
                                      </p:cBhvr>
                                      <p:to>
                                        <p:strVal val="(0.5)"/>
                                      </p:to>
                                    </p:set>
                                    <p:anim from="(0.5)" to="(#ppt_x)" calcmode="lin" valueType="num">
                                      <p:cBhvr>
                                        <p:cTn id="49" dur="1230" accel="100000" fill="hold">
                                          <p:stCondLst>
                                            <p:cond delay="770"/>
                                          </p:stCondLst>
                                        </p:cTn>
                                        <p:tgtEl>
                                          <p:spTgt spid="32"/>
                                        </p:tgtEl>
                                        <p:attrNameLst>
                                          <p:attrName>ppt_x</p:attrName>
                                        </p:attrNameLst>
                                      </p:cBhvr>
                                    </p:anim>
                                    <p:set>
                                      <p:cBhvr>
                                        <p:cTn id="50" dur="770" fill="hold"/>
                                        <p:tgtEl>
                                          <p:spTgt spid="32"/>
                                        </p:tgtEl>
                                        <p:attrNameLst>
                                          <p:attrName>ppt_y</p:attrName>
                                        </p:attrNameLst>
                                      </p:cBhvr>
                                      <p:to>
                                        <p:strVal val="(#ppt_y+0.4)"/>
                                      </p:to>
                                    </p:set>
                                    <p:anim from="(#ppt_y+0.4)" to="(#ppt_y)" calcmode="lin" valueType="num">
                                      <p:cBhvr>
                                        <p:cTn id="51" dur="1230" accel="100000" fill="hold">
                                          <p:stCondLst>
                                            <p:cond delay="770"/>
                                          </p:stCondLst>
                                        </p:cTn>
                                        <p:tgtEl>
                                          <p:spTgt spid="32"/>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22552"/>
                                        </p:tgtEl>
                                        <p:attrNameLst>
                                          <p:attrName>style.visibility</p:attrName>
                                        </p:attrNameLst>
                                      </p:cBhvr>
                                      <p:to>
                                        <p:strVal val="visible"/>
                                      </p:to>
                                    </p:set>
                                    <p:anim calcmode="lin" valueType="num">
                                      <p:cBhvr>
                                        <p:cTn id="56" dur="500" fill="hold"/>
                                        <p:tgtEl>
                                          <p:spTgt spid="22552"/>
                                        </p:tgtEl>
                                        <p:attrNameLst>
                                          <p:attrName>ppt_w</p:attrName>
                                        </p:attrNameLst>
                                      </p:cBhvr>
                                      <p:tavLst>
                                        <p:tav tm="0">
                                          <p:val>
                                            <p:strVal val="#ppt_w*0.05"/>
                                          </p:val>
                                        </p:tav>
                                        <p:tav tm="100000">
                                          <p:val>
                                            <p:strVal val="#ppt_w"/>
                                          </p:val>
                                        </p:tav>
                                      </p:tavLst>
                                    </p:anim>
                                    <p:anim calcmode="lin" valueType="num">
                                      <p:cBhvr>
                                        <p:cTn id="57" dur="500" fill="hold"/>
                                        <p:tgtEl>
                                          <p:spTgt spid="22552"/>
                                        </p:tgtEl>
                                        <p:attrNameLst>
                                          <p:attrName>ppt_h</p:attrName>
                                        </p:attrNameLst>
                                      </p:cBhvr>
                                      <p:tavLst>
                                        <p:tav tm="0">
                                          <p:val>
                                            <p:strVal val="#ppt_h"/>
                                          </p:val>
                                        </p:tav>
                                        <p:tav tm="100000">
                                          <p:val>
                                            <p:strVal val="#ppt_h"/>
                                          </p:val>
                                        </p:tav>
                                      </p:tavLst>
                                    </p:anim>
                                    <p:anim calcmode="lin" valueType="num">
                                      <p:cBhvr>
                                        <p:cTn id="58" dur="500" fill="hold"/>
                                        <p:tgtEl>
                                          <p:spTgt spid="22552"/>
                                        </p:tgtEl>
                                        <p:attrNameLst>
                                          <p:attrName>ppt_x</p:attrName>
                                        </p:attrNameLst>
                                      </p:cBhvr>
                                      <p:tavLst>
                                        <p:tav tm="0">
                                          <p:val>
                                            <p:strVal val="#ppt_x-.2"/>
                                          </p:val>
                                        </p:tav>
                                        <p:tav tm="100000">
                                          <p:val>
                                            <p:strVal val="#ppt_x"/>
                                          </p:val>
                                        </p:tav>
                                      </p:tavLst>
                                    </p:anim>
                                    <p:anim calcmode="lin" valueType="num">
                                      <p:cBhvr>
                                        <p:cTn id="59" dur="500" fill="hold"/>
                                        <p:tgtEl>
                                          <p:spTgt spid="22552"/>
                                        </p:tgtEl>
                                        <p:attrNameLst>
                                          <p:attrName>ppt_y</p:attrName>
                                        </p:attrNameLst>
                                      </p:cBhvr>
                                      <p:tavLst>
                                        <p:tav tm="0">
                                          <p:val>
                                            <p:strVal val="#ppt_y"/>
                                          </p:val>
                                        </p:tav>
                                        <p:tav tm="100000">
                                          <p:val>
                                            <p:strVal val="#ppt_y"/>
                                          </p:val>
                                        </p:tav>
                                      </p:tavLst>
                                    </p:anim>
                                    <p:animEffect transition="in" filter="fade">
                                      <p:cBhvr>
                                        <p:cTn id="60"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862455" y="40005"/>
            <a:ext cx="53416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3-2.</a:t>
            </a:r>
            <a:r>
              <a:rPr lang="zh-CN" altLang="en-US" sz="3600" dirty="0">
                <a:gradFill>
                  <a:gsLst>
                    <a:gs pos="0">
                      <a:schemeClr val="accent3"/>
                    </a:gs>
                    <a:gs pos="29000">
                      <a:schemeClr val="accent1">
                        <a:shade val="67500"/>
                        <a:satMod val="115000"/>
                      </a:schemeClr>
                    </a:gs>
                    <a:gs pos="100000">
                      <a:schemeClr val="accent6"/>
                    </a:gs>
                  </a:gsLst>
                  <a:lin ang="10800000" scaled="1"/>
                </a:gradFill>
              </a:rPr>
              <a:t>推广</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142490" y="788670"/>
            <a:ext cx="1739265" cy="1905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1"/>
          <p:cNvPicPr>
            <a:picLocks noChangeAspect="1"/>
          </p:cNvPicPr>
          <p:nvPr/>
        </p:nvPicPr>
        <p:blipFill>
          <a:blip r:embed="rId2"/>
          <a:stretch>
            <a:fillRect/>
          </a:stretch>
        </p:blipFill>
        <p:spPr>
          <a:xfrm>
            <a:off x="31115" y="40005"/>
            <a:ext cx="1599565" cy="767715"/>
          </a:xfrm>
          <a:prstGeom prst="rect">
            <a:avLst/>
          </a:prstGeom>
        </p:spPr>
      </p:pic>
      <p:grpSp>
        <p:nvGrpSpPr>
          <p:cNvPr id="7" name="组合 3196"/>
          <p:cNvGrpSpPr/>
          <p:nvPr/>
        </p:nvGrpSpPr>
        <p:grpSpPr>
          <a:xfrm>
            <a:off x="927100" y="1504315"/>
            <a:ext cx="5857240" cy="4048760"/>
            <a:chOff x="0" y="0"/>
            <a:chExt cx="4491926" cy="1773306"/>
          </a:xfrm>
        </p:grpSpPr>
        <p:grpSp>
          <p:nvGrpSpPr>
            <p:cNvPr id="16450" name="组合 3195"/>
            <p:cNvGrpSpPr/>
            <p:nvPr/>
          </p:nvGrpSpPr>
          <p:grpSpPr>
            <a:xfrm>
              <a:off x="0" y="0"/>
              <a:ext cx="3258841" cy="1694217"/>
              <a:chOff x="0" y="0"/>
              <a:chExt cx="3258841" cy="1694217"/>
            </a:xfrm>
          </p:grpSpPr>
          <p:sp>
            <p:nvSpPr>
              <p:cNvPr id="16452" name="等腰三角形 41"/>
              <p:cNvSpPr/>
              <p:nvPr/>
            </p:nvSpPr>
            <p:spPr>
              <a:xfrm rot="5400000" flipH="1">
                <a:off x="1377859" y="99784"/>
                <a:ext cx="216574" cy="2972292"/>
              </a:xfrm>
              <a:custGeom>
                <a:avLst/>
                <a:gdLst>
                  <a:gd name="txL" fmla="*/ 0 w 222648"/>
                  <a:gd name="txT" fmla="*/ 0 h 3055655"/>
                  <a:gd name="txR" fmla="*/ 222648 w 222648"/>
                  <a:gd name="txB" fmla="*/ 3055655 h 3055655"/>
                </a:gdLst>
                <a:ahLst/>
                <a:cxnLst>
                  <a:cxn ang="0">
                    <a:pos x="3156" y="2527752"/>
                  </a:cxn>
                  <a:cxn ang="0">
                    <a:pos x="95034" y="1981705"/>
                  </a:cxn>
                  <a:cxn ang="0">
                    <a:pos x="188602" y="0"/>
                  </a:cxn>
                  <a:cxn ang="0">
                    <a:pos x="188602" y="2527752"/>
                  </a:cxn>
                  <a:cxn ang="0">
                    <a:pos x="3156" y="2527752"/>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16200000" scaled="1"/>
                <a:tileRect/>
              </a:gradFill>
              <a:ln w="12700">
                <a:noFill/>
              </a:ln>
            </p:spPr>
            <p:txBody>
              <a:bodyPr/>
              <a:p>
                <a:endParaRPr lang="zh-CN" altLang="en-US"/>
              </a:p>
            </p:txBody>
          </p:sp>
          <p:sp>
            <p:nvSpPr>
              <p:cNvPr id="16453" name="矩形 40"/>
              <p:cNvSpPr/>
              <p:nvPr/>
            </p:nvSpPr>
            <p:spPr>
              <a:xfrm>
                <a:off x="69633" y="0"/>
                <a:ext cx="3189208" cy="1477704"/>
              </a:xfrm>
              <a:prstGeom prst="rect">
                <a:avLst/>
              </a:prstGeom>
              <a:solidFill>
                <a:srgbClr val="D1E7A7"/>
              </a:solidFill>
              <a:ln w="12700">
                <a:noFill/>
              </a:ln>
            </p:spPr>
            <p:txBody>
              <a:bodyPr anchor="ctr"/>
              <a:p>
                <a:pPr lvl="0" algn="ctr" eaLnBrk="1" hangingPunct="1"/>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454" name="组合 52"/>
              <p:cNvGrpSpPr/>
              <p:nvPr/>
            </p:nvGrpSpPr>
            <p:grpSpPr>
              <a:xfrm>
                <a:off x="263076" y="233764"/>
                <a:ext cx="2802627" cy="653308"/>
                <a:chOff x="-175174" y="0"/>
                <a:chExt cx="2881232" cy="671632"/>
              </a:xfrm>
            </p:grpSpPr>
            <p:sp>
              <p:nvSpPr>
                <p:cNvPr id="16502" name="文本框 53"/>
                <p:cNvSpPr/>
                <p:nvPr/>
              </p:nvSpPr>
              <p:spPr>
                <a:xfrm>
                  <a:off x="607918" y="0"/>
                  <a:ext cx="1720007" cy="183030"/>
                </a:xfrm>
                <a:prstGeom prst="rect">
                  <a:avLst/>
                </a:prstGeom>
                <a:noFill/>
                <a:ln w="9525">
                  <a:noFill/>
                </a:ln>
              </p:spPr>
              <p:txBody>
                <a:bodyPr wrap="square">
                  <a:spAutoFit/>
                </a:bodyPr>
                <a:p>
                  <a:pPr lvl="0" eaLnBrk="1" hangingPunct="1"/>
                  <a:endParaRPr lang="zh-CN" altLang="en-US" dirty="0">
                    <a:latin typeface="微软雅黑" panose="020B0503020204020204" charset="-122"/>
                    <a:ea typeface="微软雅黑" panose="020B0503020204020204" charset="-122"/>
                  </a:endParaRPr>
                </a:p>
              </p:txBody>
            </p:sp>
            <p:sp>
              <p:nvSpPr>
                <p:cNvPr id="72" name="矩形 54"/>
                <p:cNvSpPr>
                  <a:spLocks noChangeArrowheads="1"/>
                </p:cNvSpPr>
                <p:nvPr/>
              </p:nvSpPr>
              <p:spPr bwMode="auto">
                <a:xfrm>
                  <a:off x="-175174" y="408869"/>
                  <a:ext cx="2881232" cy="262763"/>
                </a:xfrm>
                <a:prstGeom prst="rect">
                  <a:avLst/>
                </a:prstGeom>
                <a:noFill/>
                <a:ln w="9525">
                  <a:noFill/>
                  <a:miter lim="800000"/>
                </a:ln>
              </p:spPr>
              <p:txBody>
                <a:bodyPr wrap="square">
                  <a:spAutoFit/>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mn-ea"/>
                      <a:ea typeface="+mn-ea"/>
                      <a:cs typeface="+mn-cs"/>
                    </a:rPr>
                    <a:t>直通车或者淘宝客</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endParaRPr>
                </a:p>
              </p:txBody>
            </p:sp>
          </p:grpSp>
          <p:grpSp>
            <p:nvGrpSpPr>
              <p:cNvPr id="16455" name="组合 3141"/>
              <p:cNvGrpSpPr/>
              <p:nvPr/>
            </p:nvGrpSpPr>
            <p:grpSpPr>
              <a:xfrm>
                <a:off x="519183" y="132360"/>
                <a:ext cx="303524" cy="303526"/>
                <a:chOff x="0" y="0"/>
                <a:chExt cx="363537" cy="363538"/>
              </a:xfrm>
            </p:grpSpPr>
            <p:sp>
              <p:nvSpPr>
                <p:cNvPr id="16456" name="Freeform 42"/>
                <p:cNvSpPr/>
                <p:nvPr/>
              </p:nvSpPr>
              <p:spPr>
                <a:xfrm>
                  <a:off x="180975" y="0"/>
                  <a:ext cx="136525" cy="73025"/>
                </a:xfrm>
                <a:custGeom>
                  <a:avLst/>
                  <a:gdLst>
                    <a:gd name="txL" fmla="*/ 0 w 117"/>
                    <a:gd name="txT" fmla="*/ 0 h 63"/>
                    <a:gd name="txR" fmla="*/ 117 w 117"/>
                    <a:gd name="txB" fmla="*/ 63 h 63"/>
                  </a:gdLst>
                  <a:ahLst/>
                  <a:cxnLst>
                    <a:cxn ang="0">
                      <a:pos x="2147483647" y="2147483647"/>
                    </a:cxn>
                    <a:cxn ang="0">
                      <a:pos x="2147483647" y="2147483647"/>
                    </a:cxn>
                    <a:cxn ang="0">
                      <a:pos x="0" y="2147483647"/>
                    </a:cxn>
                    <a:cxn ang="0">
                      <a:pos x="0" y="0"/>
                    </a:cxn>
                    <a:cxn ang="0">
                      <a:pos x="2147483647" y="2147483647"/>
                    </a:cxn>
                    <a:cxn ang="0">
                      <a:pos x="2147483647" y="2147483647"/>
                    </a:cxn>
                    <a:cxn ang="0">
                      <a:pos x="2147483647" y="2147483647"/>
                    </a:cxn>
                  </a:cxnLst>
                  <a:rect l="txL" t="txT" r="txR" b="txB"/>
                  <a:pathLst>
                    <a:path w="117" h="63">
                      <a:moveTo>
                        <a:pt x="105" y="63"/>
                      </a:moveTo>
                      <a:cubicBezTo>
                        <a:pt x="92" y="48"/>
                        <a:pt x="76" y="37"/>
                        <a:pt x="58" y="29"/>
                      </a:cubicBezTo>
                      <a:cubicBezTo>
                        <a:pt x="40" y="20"/>
                        <a:pt x="20" y="16"/>
                        <a:pt x="0" y="16"/>
                      </a:cubicBezTo>
                      <a:cubicBezTo>
                        <a:pt x="0" y="0"/>
                        <a:pt x="0" y="0"/>
                        <a:pt x="0" y="0"/>
                      </a:cubicBezTo>
                      <a:cubicBezTo>
                        <a:pt x="23" y="0"/>
                        <a:pt x="45" y="4"/>
                        <a:pt x="65" y="14"/>
                      </a:cubicBezTo>
                      <a:cubicBezTo>
                        <a:pt x="85" y="23"/>
                        <a:pt x="103" y="36"/>
                        <a:pt x="117" y="52"/>
                      </a:cubicBezTo>
                      <a:lnTo>
                        <a:pt x="105" y="63"/>
                      </a:lnTo>
                      <a:close/>
                    </a:path>
                  </a:pathLst>
                </a:custGeom>
                <a:solidFill>
                  <a:srgbClr val="3F762A">
                    <a:alpha val="100000"/>
                  </a:srgbClr>
                </a:solidFill>
                <a:ln w="9525">
                  <a:noFill/>
                </a:ln>
              </p:spPr>
              <p:txBody>
                <a:bodyPr/>
                <a:p>
                  <a:endParaRPr lang="zh-CN" altLang="en-US"/>
                </a:p>
              </p:txBody>
            </p:sp>
            <p:sp>
              <p:nvSpPr>
                <p:cNvPr id="16457" name="Freeform 43"/>
                <p:cNvSpPr/>
                <p:nvPr/>
              </p:nvSpPr>
              <p:spPr>
                <a:xfrm>
                  <a:off x="180975" y="0"/>
                  <a:ext cx="1" cy="17463"/>
                </a:xfrm>
                <a:custGeom>
                  <a:avLst/>
                  <a:gdLst>
                    <a:gd name="txL" fmla="*/ 0 w 1"/>
                    <a:gd name="txT" fmla="*/ 0 h 11"/>
                    <a:gd name="txR" fmla="*/ 1 w 1"/>
                    <a:gd name="txB" fmla="*/ 11 h 11"/>
                  </a:gdLst>
                  <a:ahLst/>
                  <a:cxnLst>
                    <a:cxn ang="0">
                      <a:pos x="0" y="2147483647"/>
                    </a:cxn>
                    <a:cxn ang="0">
                      <a:pos x="0" y="0"/>
                    </a:cxn>
                    <a:cxn ang="0">
                      <a:pos x="0" y="0"/>
                    </a:cxn>
                    <a:cxn ang="0">
                      <a:pos x="0" y="0"/>
                    </a:cxn>
                    <a:cxn ang="0">
                      <a:pos x="0" y="2147483647"/>
                    </a:cxn>
                    <a:cxn ang="0">
                      <a:pos x="0" y="2147483647"/>
                    </a:cxn>
                    <a:cxn ang="0">
                      <a:pos x="0" y="2147483647"/>
                    </a:cxn>
                  </a:cxnLst>
                  <a:rect l="txL" t="txT" r="txR" b="txB"/>
                  <a:pathLst>
                    <a:path w="1" h="11">
                      <a:moveTo>
                        <a:pt x="0" y="11"/>
                      </a:moveTo>
                      <a:lnTo>
                        <a:pt x="0" y="0"/>
                      </a:lnTo>
                      <a:lnTo>
                        <a:pt x="0" y="11"/>
                      </a:lnTo>
                      <a:close/>
                    </a:path>
                  </a:pathLst>
                </a:custGeom>
                <a:solidFill>
                  <a:srgbClr val="3F762A">
                    <a:alpha val="100000"/>
                  </a:srgbClr>
                </a:solidFill>
                <a:ln w="9525">
                  <a:noFill/>
                </a:ln>
              </p:spPr>
              <p:txBody>
                <a:bodyPr/>
                <a:p>
                  <a:endParaRPr lang="zh-CN" altLang="en-US"/>
                </a:p>
              </p:txBody>
            </p:sp>
            <p:sp>
              <p:nvSpPr>
                <p:cNvPr id="16458" name="Freeform 44"/>
                <p:cNvSpPr/>
                <p:nvPr/>
              </p:nvSpPr>
              <p:spPr>
                <a:xfrm>
                  <a:off x="180975" y="344487"/>
                  <a:ext cx="1" cy="19050"/>
                </a:xfrm>
                <a:custGeom>
                  <a:avLst/>
                  <a:gdLst>
                    <a:gd name="txL" fmla="*/ 0 w 1"/>
                    <a:gd name="txT" fmla="*/ 0 h 12"/>
                    <a:gd name="txR" fmla="*/ 1 w 1"/>
                    <a:gd name="txB" fmla="*/ 12 h 12"/>
                  </a:gdLst>
                  <a:ahLst/>
                  <a:cxnLst>
                    <a:cxn ang="0">
                      <a:pos x="0" y="2147483647"/>
                    </a:cxn>
                    <a:cxn ang="0">
                      <a:pos x="0" y="2147483647"/>
                    </a:cxn>
                    <a:cxn ang="0">
                      <a:pos x="0" y="2147483647"/>
                    </a:cxn>
                    <a:cxn ang="0">
                      <a:pos x="0" y="0"/>
                    </a:cxn>
                    <a:cxn ang="0">
                      <a:pos x="0" y="0"/>
                    </a:cxn>
                    <a:cxn ang="0">
                      <a:pos x="0" y="0"/>
                    </a:cxn>
                    <a:cxn ang="0">
                      <a:pos x="0" y="2147483647"/>
                    </a:cxn>
                  </a:cxnLst>
                  <a:rect l="txL" t="txT" r="txR" b="txB"/>
                  <a:pathLst>
                    <a:path w="1" h="12">
                      <a:moveTo>
                        <a:pt x="0" y="12"/>
                      </a:moveTo>
                      <a:lnTo>
                        <a:pt x="0" y="12"/>
                      </a:lnTo>
                      <a:lnTo>
                        <a:pt x="0" y="0"/>
                      </a:lnTo>
                      <a:lnTo>
                        <a:pt x="0" y="12"/>
                      </a:lnTo>
                      <a:close/>
                    </a:path>
                  </a:pathLst>
                </a:custGeom>
                <a:solidFill>
                  <a:srgbClr val="3F762A">
                    <a:alpha val="100000"/>
                  </a:srgbClr>
                </a:solidFill>
                <a:ln w="9525">
                  <a:noFill/>
                </a:ln>
              </p:spPr>
              <p:txBody>
                <a:bodyPr/>
                <a:p>
                  <a:endParaRPr lang="zh-CN" altLang="en-US"/>
                </a:p>
              </p:txBody>
            </p:sp>
            <p:sp>
              <p:nvSpPr>
                <p:cNvPr id="16459" name="Freeform 45"/>
                <p:cNvSpPr/>
                <p:nvPr/>
              </p:nvSpPr>
              <p:spPr>
                <a:xfrm>
                  <a:off x="303212" y="60325"/>
                  <a:ext cx="60325" cy="120650"/>
                </a:xfrm>
                <a:custGeom>
                  <a:avLst/>
                  <a:gdLst>
                    <a:gd name="txL" fmla="*/ 0 w 52"/>
                    <a:gd name="txT" fmla="*/ 0 h 105"/>
                    <a:gd name="txR" fmla="*/ 52 w 52"/>
                    <a:gd name="txB" fmla="*/ 105 h 105"/>
                  </a:gdLst>
                  <a:ahLst/>
                  <a:cxnLst>
                    <a:cxn ang="0">
                      <a:pos x="2147483647" y="2147483647"/>
                    </a:cxn>
                    <a:cxn ang="0">
                      <a:pos x="2147483647" y="2147483647"/>
                    </a:cxn>
                    <a:cxn ang="0">
                      <a:pos x="0" y="2147483647"/>
                    </a:cxn>
                    <a:cxn ang="0">
                      <a:pos x="2147483647" y="0"/>
                    </a:cxn>
                    <a:cxn ang="0">
                      <a:pos x="2147483647" y="2147483647"/>
                    </a:cxn>
                  </a:cxnLst>
                  <a:rect l="txL" t="txT" r="txR" b="txB"/>
                  <a:pathLst>
                    <a:path w="52" h="105">
                      <a:moveTo>
                        <a:pt x="52" y="105"/>
                      </a:moveTo>
                      <a:cubicBezTo>
                        <a:pt x="36" y="105"/>
                        <a:pt x="36" y="105"/>
                        <a:pt x="36" y="105"/>
                      </a:cubicBezTo>
                      <a:cubicBezTo>
                        <a:pt x="36" y="70"/>
                        <a:pt x="23" y="37"/>
                        <a:pt x="0" y="11"/>
                      </a:cubicBezTo>
                      <a:cubicBezTo>
                        <a:pt x="12" y="0"/>
                        <a:pt x="12" y="0"/>
                        <a:pt x="12" y="0"/>
                      </a:cubicBezTo>
                      <a:cubicBezTo>
                        <a:pt x="38" y="29"/>
                        <a:pt x="52" y="66"/>
                        <a:pt x="52" y="105"/>
                      </a:cubicBezTo>
                      <a:close/>
                    </a:path>
                  </a:pathLst>
                </a:custGeom>
                <a:solidFill>
                  <a:srgbClr val="3F762A">
                    <a:alpha val="100000"/>
                  </a:srgbClr>
                </a:solidFill>
                <a:ln w="9525">
                  <a:noFill/>
                </a:ln>
              </p:spPr>
              <p:txBody>
                <a:bodyPr/>
                <a:p>
                  <a:endParaRPr lang="zh-CN" altLang="en-US"/>
                </a:p>
              </p:txBody>
            </p:sp>
            <p:sp>
              <p:nvSpPr>
                <p:cNvPr id="16460" name="Freeform 46"/>
                <p:cNvSpPr/>
                <p:nvPr/>
              </p:nvSpPr>
              <p:spPr>
                <a:xfrm>
                  <a:off x="303212" y="180975"/>
                  <a:ext cx="60325" cy="122238"/>
                </a:xfrm>
                <a:custGeom>
                  <a:avLst/>
                  <a:gdLst>
                    <a:gd name="txL" fmla="*/ 0 w 52"/>
                    <a:gd name="txT" fmla="*/ 0 h 105"/>
                    <a:gd name="txR" fmla="*/ 52 w 52"/>
                    <a:gd name="txB" fmla="*/ 105 h 105"/>
                  </a:gdLst>
                  <a:ahLst/>
                  <a:cxnLst>
                    <a:cxn ang="0">
                      <a:pos x="2147483647" y="2147483647"/>
                    </a:cxn>
                    <a:cxn ang="0">
                      <a:pos x="0" y="2147483647"/>
                    </a:cxn>
                    <a:cxn ang="0">
                      <a:pos x="2147483647" y="0"/>
                    </a:cxn>
                    <a:cxn ang="0">
                      <a:pos x="2147483647" y="0"/>
                    </a:cxn>
                    <a:cxn ang="0">
                      <a:pos x="2147483647" y="2147483647"/>
                    </a:cxn>
                  </a:cxnLst>
                  <a:rect l="txL" t="txT" r="txR" b="txB"/>
                  <a:pathLst>
                    <a:path w="52" h="105">
                      <a:moveTo>
                        <a:pt x="12" y="105"/>
                      </a:moveTo>
                      <a:cubicBezTo>
                        <a:pt x="0" y="94"/>
                        <a:pt x="0" y="94"/>
                        <a:pt x="0" y="94"/>
                      </a:cubicBezTo>
                      <a:cubicBezTo>
                        <a:pt x="23" y="68"/>
                        <a:pt x="36" y="35"/>
                        <a:pt x="36" y="0"/>
                      </a:cubicBezTo>
                      <a:cubicBezTo>
                        <a:pt x="52" y="0"/>
                        <a:pt x="52" y="0"/>
                        <a:pt x="52" y="0"/>
                      </a:cubicBezTo>
                      <a:cubicBezTo>
                        <a:pt x="52" y="39"/>
                        <a:pt x="38" y="76"/>
                        <a:pt x="12" y="105"/>
                      </a:cubicBezTo>
                      <a:close/>
                    </a:path>
                  </a:pathLst>
                </a:custGeom>
                <a:solidFill>
                  <a:srgbClr val="3F762A">
                    <a:alpha val="100000"/>
                  </a:srgbClr>
                </a:solidFill>
                <a:ln w="9525">
                  <a:noFill/>
                </a:ln>
              </p:spPr>
              <p:txBody>
                <a:bodyPr/>
                <a:p>
                  <a:endParaRPr lang="zh-CN" altLang="en-US"/>
                </a:p>
              </p:txBody>
            </p:sp>
            <p:sp>
              <p:nvSpPr>
                <p:cNvPr id="16461" name="Rectangle 47"/>
                <p:cNvSpPr/>
                <p:nvPr/>
              </p:nvSpPr>
              <p:spPr>
                <a:xfrm>
                  <a:off x="180975" y="344487"/>
                  <a:ext cx="1588" cy="19050"/>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62" name="Freeform 48"/>
                <p:cNvSpPr/>
                <p:nvPr/>
              </p:nvSpPr>
              <p:spPr>
                <a:xfrm>
                  <a:off x="180975" y="0"/>
                  <a:ext cx="1" cy="17463"/>
                </a:xfrm>
                <a:custGeom>
                  <a:avLst/>
                  <a:gdLst>
                    <a:gd name="txL" fmla="*/ 0 w 1"/>
                    <a:gd name="txT" fmla="*/ 0 h 11"/>
                    <a:gd name="txR" fmla="*/ 1 w 1"/>
                    <a:gd name="txB" fmla="*/ 11 h 11"/>
                  </a:gdLst>
                  <a:ahLst/>
                  <a:cxnLst>
                    <a:cxn ang="0">
                      <a:pos x="0" y="2147483647"/>
                    </a:cxn>
                    <a:cxn ang="0">
                      <a:pos x="0" y="2147483647"/>
                    </a:cxn>
                    <a:cxn ang="0">
                      <a:pos x="0" y="0"/>
                    </a:cxn>
                    <a:cxn ang="0">
                      <a:pos x="0" y="0"/>
                    </a:cxn>
                    <a:cxn ang="0">
                      <a:pos x="0" y="2147483647"/>
                    </a:cxn>
                    <a:cxn ang="0">
                      <a:pos x="0" y="2147483647"/>
                    </a:cxn>
                    <a:cxn ang="0">
                      <a:pos x="0" y="2147483647"/>
                    </a:cxn>
                  </a:cxnLst>
                  <a:rect l="txL" t="txT" r="txR" b="txB"/>
                  <a:pathLst>
                    <a:path w="1" h="11">
                      <a:moveTo>
                        <a:pt x="0" y="11"/>
                      </a:moveTo>
                      <a:lnTo>
                        <a:pt x="0" y="6"/>
                      </a:lnTo>
                      <a:lnTo>
                        <a:pt x="0" y="0"/>
                      </a:lnTo>
                      <a:lnTo>
                        <a:pt x="0" y="6"/>
                      </a:lnTo>
                      <a:lnTo>
                        <a:pt x="0" y="11"/>
                      </a:lnTo>
                      <a:close/>
                    </a:path>
                  </a:pathLst>
                </a:custGeom>
                <a:solidFill>
                  <a:srgbClr val="3F762A">
                    <a:alpha val="100000"/>
                  </a:srgbClr>
                </a:solidFill>
                <a:ln w="9525">
                  <a:noFill/>
                </a:ln>
              </p:spPr>
              <p:txBody>
                <a:bodyPr/>
                <a:p>
                  <a:endParaRPr lang="zh-CN" altLang="en-US"/>
                </a:p>
              </p:txBody>
            </p:sp>
            <p:sp>
              <p:nvSpPr>
                <p:cNvPr id="16463" name="Freeform 49"/>
                <p:cNvSpPr/>
                <p:nvPr/>
              </p:nvSpPr>
              <p:spPr>
                <a:xfrm>
                  <a:off x="180975" y="290512"/>
                  <a:ext cx="136525" cy="73025"/>
                </a:xfrm>
                <a:custGeom>
                  <a:avLst/>
                  <a:gdLst>
                    <a:gd name="txL" fmla="*/ 0 w 117"/>
                    <a:gd name="txT" fmla="*/ 0 h 63"/>
                    <a:gd name="txR" fmla="*/ 117 w 117"/>
                    <a:gd name="txB" fmla="*/ 63 h 63"/>
                  </a:gdLst>
                  <a:ahLst/>
                  <a:cxnLst>
                    <a:cxn ang="0">
                      <a:pos x="0" y="2147483647"/>
                    </a:cxn>
                    <a:cxn ang="0">
                      <a:pos x="0" y="2147483647"/>
                    </a:cxn>
                    <a:cxn ang="0">
                      <a:pos x="2147483647" y="2147483647"/>
                    </a:cxn>
                    <a:cxn ang="0">
                      <a:pos x="2147483647" y="0"/>
                    </a:cxn>
                    <a:cxn ang="0">
                      <a:pos x="2147483647" y="2147483647"/>
                    </a:cxn>
                    <a:cxn ang="0">
                      <a:pos x="2147483647" y="2147483647"/>
                    </a:cxn>
                    <a:cxn ang="0">
                      <a:pos x="0" y="2147483647"/>
                    </a:cxn>
                  </a:cxnLst>
                  <a:rect l="txL" t="txT" r="txR" b="txB"/>
                  <a:pathLst>
                    <a:path w="117" h="63">
                      <a:moveTo>
                        <a:pt x="0" y="63"/>
                      </a:moveTo>
                      <a:cubicBezTo>
                        <a:pt x="0" y="47"/>
                        <a:pt x="0" y="47"/>
                        <a:pt x="0" y="47"/>
                      </a:cubicBezTo>
                      <a:cubicBezTo>
                        <a:pt x="20" y="47"/>
                        <a:pt x="40" y="43"/>
                        <a:pt x="58" y="34"/>
                      </a:cubicBezTo>
                      <a:cubicBezTo>
                        <a:pt x="76" y="26"/>
                        <a:pt x="92" y="15"/>
                        <a:pt x="105" y="0"/>
                      </a:cubicBezTo>
                      <a:cubicBezTo>
                        <a:pt x="117" y="11"/>
                        <a:pt x="117" y="11"/>
                        <a:pt x="117" y="11"/>
                      </a:cubicBezTo>
                      <a:cubicBezTo>
                        <a:pt x="103" y="27"/>
                        <a:pt x="85" y="40"/>
                        <a:pt x="65" y="49"/>
                      </a:cubicBezTo>
                      <a:cubicBezTo>
                        <a:pt x="45" y="59"/>
                        <a:pt x="23" y="63"/>
                        <a:pt x="0" y="63"/>
                      </a:cubicBezTo>
                      <a:close/>
                    </a:path>
                  </a:pathLst>
                </a:custGeom>
                <a:solidFill>
                  <a:srgbClr val="3F762A">
                    <a:alpha val="100000"/>
                  </a:srgbClr>
                </a:solidFill>
                <a:ln w="9525">
                  <a:noFill/>
                </a:ln>
              </p:spPr>
              <p:txBody>
                <a:bodyPr/>
                <a:p>
                  <a:endParaRPr lang="zh-CN" altLang="en-US"/>
                </a:p>
              </p:txBody>
            </p:sp>
            <p:sp>
              <p:nvSpPr>
                <p:cNvPr id="16464" name="Freeform 50"/>
                <p:cNvSpPr/>
                <p:nvPr/>
              </p:nvSpPr>
              <p:spPr>
                <a:xfrm>
                  <a:off x="0" y="60325"/>
                  <a:ext cx="60325" cy="120650"/>
                </a:xfrm>
                <a:custGeom>
                  <a:avLst/>
                  <a:gdLst>
                    <a:gd name="txL" fmla="*/ 0 w 52"/>
                    <a:gd name="txT" fmla="*/ 0 h 105"/>
                    <a:gd name="txR" fmla="*/ 52 w 52"/>
                    <a:gd name="txB" fmla="*/ 105 h 105"/>
                  </a:gdLst>
                  <a:ahLst/>
                  <a:cxnLst>
                    <a:cxn ang="0">
                      <a:pos x="2147483647" y="2147483647"/>
                    </a:cxn>
                    <a:cxn ang="0">
                      <a:pos x="0" y="2147483647"/>
                    </a:cxn>
                    <a:cxn ang="0">
                      <a:pos x="2147483647" y="0"/>
                    </a:cxn>
                    <a:cxn ang="0">
                      <a:pos x="2147483647" y="2147483647"/>
                    </a:cxn>
                    <a:cxn ang="0">
                      <a:pos x="2147483647" y="2147483647"/>
                    </a:cxn>
                  </a:cxnLst>
                  <a:rect l="txL" t="txT" r="txR" b="txB"/>
                  <a:pathLst>
                    <a:path w="52" h="105">
                      <a:moveTo>
                        <a:pt x="16" y="105"/>
                      </a:moveTo>
                      <a:cubicBezTo>
                        <a:pt x="0" y="105"/>
                        <a:pt x="0" y="105"/>
                        <a:pt x="0" y="105"/>
                      </a:cubicBezTo>
                      <a:cubicBezTo>
                        <a:pt x="0" y="66"/>
                        <a:pt x="14" y="29"/>
                        <a:pt x="40" y="0"/>
                      </a:cubicBezTo>
                      <a:cubicBezTo>
                        <a:pt x="52" y="11"/>
                        <a:pt x="52" y="11"/>
                        <a:pt x="52" y="11"/>
                      </a:cubicBezTo>
                      <a:cubicBezTo>
                        <a:pt x="29" y="37"/>
                        <a:pt x="16" y="70"/>
                        <a:pt x="16" y="105"/>
                      </a:cubicBezTo>
                      <a:close/>
                    </a:path>
                  </a:pathLst>
                </a:custGeom>
                <a:solidFill>
                  <a:srgbClr val="3F762A">
                    <a:alpha val="100000"/>
                  </a:srgbClr>
                </a:solidFill>
                <a:ln w="9525">
                  <a:noFill/>
                </a:ln>
              </p:spPr>
              <p:txBody>
                <a:bodyPr/>
                <a:p>
                  <a:endParaRPr lang="zh-CN" altLang="en-US"/>
                </a:p>
              </p:txBody>
            </p:sp>
            <p:sp>
              <p:nvSpPr>
                <p:cNvPr id="16465" name="Freeform 51"/>
                <p:cNvSpPr/>
                <p:nvPr/>
              </p:nvSpPr>
              <p:spPr>
                <a:xfrm>
                  <a:off x="46037" y="290512"/>
                  <a:ext cx="134938" cy="73025"/>
                </a:xfrm>
                <a:custGeom>
                  <a:avLst/>
                  <a:gdLst>
                    <a:gd name="txL" fmla="*/ 0 w 117"/>
                    <a:gd name="txT" fmla="*/ 0 h 63"/>
                    <a:gd name="txR" fmla="*/ 117 w 117"/>
                    <a:gd name="txB" fmla="*/ 63 h 63"/>
                  </a:gdLst>
                  <a:ahLst/>
                  <a:cxnLst>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Lst>
                  <a:rect l="txL" t="txT" r="txR" b="txB"/>
                  <a:pathLst>
                    <a:path w="117" h="63">
                      <a:moveTo>
                        <a:pt x="117" y="63"/>
                      </a:moveTo>
                      <a:cubicBezTo>
                        <a:pt x="94" y="63"/>
                        <a:pt x="72" y="59"/>
                        <a:pt x="51" y="49"/>
                      </a:cubicBezTo>
                      <a:cubicBezTo>
                        <a:pt x="32" y="40"/>
                        <a:pt x="14" y="27"/>
                        <a:pt x="0" y="11"/>
                      </a:cubicBezTo>
                      <a:cubicBezTo>
                        <a:pt x="12" y="0"/>
                        <a:pt x="12" y="0"/>
                        <a:pt x="12" y="0"/>
                      </a:cubicBezTo>
                      <a:cubicBezTo>
                        <a:pt x="25" y="14"/>
                        <a:pt x="41" y="26"/>
                        <a:pt x="58" y="34"/>
                      </a:cubicBezTo>
                      <a:cubicBezTo>
                        <a:pt x="77" y="42"/>
                        <a:pt x="96" y="47"/>
                        <a:pt x="117" y="47"/>
                      </a:cubicBezTo>
                      <a:lnTo>
                        <a:pt x="117" y="63"/>
                      </a:lnTo>
                      <a:close/>
                    </a:path>
                  </a:pathLst>
                </a:custGeom>
                <a:solidFill>
                  <a:srgbClr val="3F762A">
                    <a:alpha val="100000"/>
                  </a:srgbClr>
                </a:solidFill>
                <a:ln w="9525">
                  <a:noFill/>
                </a:ln>
              </p:spPr>
              <p:txBody>
                <a:bodyPr/>
                <a:p>
                  <a:endParaRPr lang="zh-CN" altLang="en-US"/>
                </a:p>
              </p:txBody>
            </p:sp>
            <p:sp>
              <p:nvSpPr>
                <p:cNvPr id="16466" name="Freeform 52"/>
                <p:cNvSpPr/>
                <p:nvPr/>
              </p:nvSpPr>
              <p:spPr>
                <a:xfrm>
                  <a:off x="0" y="180975"/>
                  <a:ext cx="60325" cy="122238"/>
                </a:xfrm>
                <a:custGeom>
                  <a:avLst/>
                  <a:gdLst>
                    <a:gd name="txL" fmla="*/ 0 w 52"/>
                    <a:gd name="txT" fmla="*/ 0 h 105"/>
                    <a:gd name="txR" fmla="*/ 52 w 52"/>
                    <a:gd name="txB" fmla="*/ 105 h 105"/>
                  </a:gdLst>
                  <a:ahLst/>
                  <a:cxnLst>
                    <a:cxn ang="0">
                      <a:pos x="2147483647" y="2147483647"/>
                    </a:cxn>
                    <a:cxn ang="0">
                      <a:pos x="0" y="0"/>
                    </a:cxn>
                    <a:cxn ang="0">
                      <a:pos x="2147483647" y="0"/>
                    </a:cxn>
                    <a:cxn ang="0">
                      <a:pos x="2147483647" y="2147483647"/>
                    </a:cxn>
                    <a:cxn ang="0">
                      <a:pos x="2147483647" y="2147483647"/>
                    </a:cxn>
                  </a:cxnLst>
                  <a:rect l="txL" t="txT" r="txR" b="txB"/>
                  <a:pathLst>
                    <a:path w="52" h="105">
                      <a:moveTo>
                        <a:pt x="40" y="105"/>
                      </a:moveTo>
                      <a:cubicBezTo>
                        <a:pt x="14" y="76"/>
                        <a:pt x="0" y="39"/>
                        <a:pt x="0" y="0"/>
                      </a:cubicBezTo>
                      <a:cubicBezTo>
                        <a:pt x="16" y="0"/>
                        <a:pt x="16" y="0"/>
                        <a:pt x="16" y="0"/>
                      </a:cubicBezTo>
                      <a:cubicBezTo>
                        <a:pt x="16" y="35"/>
                        <a:pt x="29" y="68"/>
                        <a:pt x="52" y="94"/>
                      </a:cubicBezTo>
                      <a:lnTo>
                        <a:pt x="40" y="105"/>
                      </a:lnTo>
                      <a:close/>
                    </a:path>
                  </a:pathLst>
                </a:custGeom>
                <a:solidFill>
                  <a:srgbClr val="3F762A">
                    <a:alpha val="100000"/>
                  </a:srgbClr>
                </a:solidFill>
                <a:ln w="9525">
                  <a:noFill/>
                </a:ln>
              </p:spPr>
              <p:txBody>
                <a:bodyPr/>
                <a:p>
                  <a:endParaRPr lang="zh-CN" altLang="en-US"/>
                </a:p>
              </p:txBody>
            </p:sp>
            <p:sp>
              <p:nvSpPr>
                <p:cNvPr id="16467" name="Freeform 53"/>
                <p:cNvSpPr/>
                <p:nvPr/>
              </p:nvSpPr>
              <p:spPr>
                <a:xfrm>
                  <a:off x="46037" y="0"/>
                  <a:ext cx="134938" cy="73025"/>
                </a:xfrm>
                <a:custGeom>
                  <a:avLst/>
                  <a:gdLst>
                    <a:gd name="txL" fmla="*/ 0 w 117"/>
                    <a:gd name="txT" fmla="*/ 0 h 63"/>
                    <a:gd name="txR" fmla="*/ 117 w 117"/>
                    <a:gd name="txB" fmla="*/ 63 h 63"/>
                  </a:gdLst>
                  <a:ahLst/>
                  <a:cxnLst>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Lst>
                  <a:rect l="txL" t="txT" r="txR" b="txB"/>
                  <a:pathLst>
                    <a:path w="117" h="63">
                      <a:moveTo>
                        <a:pt x="12" y="63"/>
                      </a:moveTo>
                      <a:cubicBezTo>
                        <a:pt x="0" y="52"/>
                        <a:pt x="0" y="52"/>
                        <a:pt x="0" y="52"/>
                      </a:cubicBezTo>
                      <a:cubicBezTo>
                        <a:pt x="14" y="36"/>
                        <a:pt x="32" y="23"/>
                        <a:pt x="51" y="14"/>
                      </a:cubicBezTo>
                      <a:cubicBezTo>
                        <a:pt x="72" y="4"/>
                        <a:pt x="94" y="0"/>
                        <a:pt x="117" y="0"/>
                      </a:cubicBezTo>
                      <a:cubicBezTo>
                        <a:pt x="117" y="16"/>
                        <a:pt x="117" y="16"/>
                        <a:pt x="117" y="16"/>
                      </a:cubicBezTo>
                      <a:cubicBezTo>
                        <a:pt x="96" y="16"/>
                        <a:pt x="77" y="21"/>
                        <a:pt x="58" y="29"/>
                      </a:cubicBezTo>
                      <a:cubicBezTo>
                        <a:pt x="41" y="37"/>
                        <a:pt x="25" y="49"/>
                        <a:pt x="12" y="63"/>
                      </a:cubicBezTo>
                      <a:close/>
                    </a:path>
                  </a:pathLst>
                </a:custGeom>
                <a:solidFill>
                  <a:srgbClr val="3F762A">
                    <a:alpha val="100000"/>
                  </a:srgbClr>
                </a:solidFill>
                <a:ln w="9525">
                  <a:noFill/>
                </a:ln>
              </p:spPr>
              <p:txBody>
                <a:bodyPr/>
                <a:p>
                  <a:endParaRPr lang="zh-CN" altLang="en-US"/>
                </a:p>
              </p:txBody>
            </p:sp>
            <p:sp>
              <p:nvSpPr>
                <p:cNvPr id="16468" name="Freeform 54"/>
                <p:cNvSpPr/>
                <p:nvPr/>
              </p:nvSpPr>
              <p:spPr>
                <a:xfrm>
                  <a:off x="180975" y="0"/>
                  <a:ext cx="1" cy="17463"/>
                </a:xfrm>
                <a:custGeom>
                  <a:avLst/>
                  <a:gdLst>
                    <a:gd name="txL" fmla="*/ 0 w 1"/>
                    <a:gd name="txT" fmla="*/ 0 h 11"/>
                    <a:gd name="txR" fmla="*/ 1 w 1"/>
                    <a:gd name="txB" fmla="*/ 11 h 11"/>
                  </a:gdLst>
                  <a:ahLst/>
                  <a:cxnLst>
                    <a:cxn ang="0">
                      <a:pos x="0" y="2147483647"/>
                    </a:cxn>
                    <a:cxn ang="0">
                      <a:pos x="0" y="0"/>
                    </a:cxn>
                    <a:cxn ang="0">
                      <a:pos x="0" y="2147483647"/>
                    </a:cxn>
                    <a:cxn ang="0">
                      <a:pos x="0" y="0"/>
                    </a:cxn>
                    <a:cxn ang="0">
                      <a:pos x="0" y="0"/>
                    </a:cxn>
                    <a:cxn ang="0">
                      <a:pos x="0" y="2147483647"/>
                    </a:cxn>
                    <a:cxn ang="0">
                      <a:pos x="0" y="2147483647"/>
                    </a:cxn>
                  </a:cxnLst>
                  <a:rect l="txL" t="txT" r="txR" b="txB"/>
                  <a:pathLst>
                    <a:path w="1" h="11">
                      <a:moveTo>
                        <a:pt x="0" y="11"/>
                      </a:moveTo>
                      <a:lnTo>
                        <a:pt x="0" y="0"/>
                      </a:lnTo>
                      <a:lnTo>
                        <a:pt x="0" y="6"/>
                      </a:lnTo>
                      <a:lnTo>
                        <a:pt x="0" y="0"/>
                      </a:lnTo>
                      <a:lnTo>
                        <a:pt x="0" y="11"/>
                      </a:lnTo>
                      <a:close/>
                    </a:path>
                  </a:pathLst>
                </a:custGeom>
                <a:solidFill>
                  <a:srgbClr val="3F762A">
                    <a:alpha val="100000"/>
                  </a:srgbClr>
                </a:solidFill>
                <a:ln w="9525">
                  <a:noFill/>
                </a:ln>
              </p:spPr>
              <p:txBody>
                <a:bodyPr/>
                <a:p>
                  <a:endParaRPr lang="zh-CN" altLang="en-US"/>
                </a:p>
              </p:txBody>
            </p:sp>
            <p:sp>
              <p:nvSpPr>
                <p:cNvPr id="16469" name="Rectangle 55"/>
                <p:cNvSpPr/>
                <p:nvPr/>
              </p:nvSpPr>
              <p:spPr>
                <a:xfrm>
                  <a:off x="9525" y="173037"/>
                  <a:ext cx="85725" cy="17463"/>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70" name="Rectangle 56"/>
                <p:cNvSpPr/>
                <p:nvPr/>
              </p:nvSpPr>
              <p:spPr>
                <a:xfrm>
                  <a:off x="95250" y="173037"/>
                  <a:ext cx="85725" cy="17463"/>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71" name="Rectangle 57"/>
                <p:cNvSpPr/>
                <p:nvPr/>
              </p:nvSpPr>
              <p:spPr>
                <a:xfrm>
                  <a:off x="266700" y="173037"/>
                  <a:ext cx="87313" cy="17463"/>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72" name="Rectangle 58"/>
                <p:cNvSpPr/>
                <p:nvPr/>
              </p:nvSpPr>
              <p:spPr>
                <a:xfrm>
                  <a:off x="180975" y="173037"/>
                  <a:ext cx="85725" cy="17463"/>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73" name="Freeform 59"/>
                <p:cNvSpPr/>
                <p:nvPr/>
              </p:nvSpPr>
              <p:spPr>
                <a:xfrm>
                  <a:off x="100012" y="273050"/>
                  <a:ext cx="80963" cy="90488"/>
                </a:xfrm>
                <a:custGeom>
                  <a:avLst/>
                  <a:gdLst>
                    <a:gd name="txL" fmla="*/ 0 w 70"/>
                    <a:gd name="txT" fmla="*/ 0 h 78"/>
                    <a:gd name="txR" fmla="*/ 70 w 70"/>
                    <a:gd name="txB" fmla="*/ 78 h 78"/>
                  </a:gdLst>
                  <a:ahLst/>
                  <a:cxnLst>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Lst>
                  <a:rect l="txL" t="txT" r="txR" b="txB"/>
                  <a:pathLst>
                    <a:path w="70" h="78">
                      <a:moveTo>
                        <a:pt x="70" y="78"/>
                      </a:moveTo>
                      <a:cubicBezTo>
                        <a:pt x="55" y="78"/>
                        <a:pt x="40" y="71"/>
                        <a:pt x="28" y="57"/>
                      </a:cubicBezTo>
                      <a:cubicBezTo>
                        <a:pt x="16" y="44"/>
                        <a:pt x="7" y="26"/>
                        <a:pt x="0" y="5"/>
                      </a:cubicBezTo>
                      <a:cubicBezTo>
                        <a:pt x="15" y="0"/>
                        <a:pt x="15" y="0"/>
                        <a:pt x="15" y="0"/>
                      </a:cubicBezTo>
                      <a:cubicBezTo>
                        <a:pt x="22" y="19"/>
                        <a:pt x="30" y="35"/>
                        <a:pt x="40" y="46"/>
                      </a:cubicBezTo>
                      <a:cubicBezTo>
                        <a:pt x="49" y="56"/>
                        <a:pt x="59" y="62"/>
                        <a:pt x="70" y="62"/>
                      </a:cubicBezTo>
                      <a:lnTo>
                        <a:pt x="70" y="78"/>
                      </a:lnTo>
                      <a:close/>
                    </a:path>
                  </a:pathLst>
                </a:custGeom>
                <a:solidFill>
                  <a:srgbClr val="3F762A">
                    <a:alpha val="100000"/>
                  </a:srgbClr>
                </a:solidFill>
                <a:ln w="9525">
                  <a:noFill/>
                </a:ln>
              </p:spPr>
              <p:txBody>
                <a:bodyPr/>
                <a:p>
                  <a:endParaRPr lang="zh-CN" altLang="en-US"/>
                </a:p>
              </p:txBody>
            </p:sp>
            <p:sp>
              <p:nvSpPr>
                <p:cNvPr id="16474" name="Freeform 60"/>
                <p:cNvSpPr/>
                <p:nvPr/>
              </p:nvSpPr>
              <p:spPr>
                <a:xfrm>
                  <a:off x="85725" y="84137"/>
                  <a:ext cx="31750" cy="96838"/>
                </a:xfrm>
                <a:custGeom>
                  <a:avLst/>
                  <a:gdLst>
                    <a:gd name="txL" fmla="*/ 0 w 28"/>
                    <a:gd name="txT" fmla="*/ 0 h 84"/>
                    <a:gd name="txR" fmla="*/ 28 w 28"/>
                    <a:gd name="txB" fmla="*/ 84 h 84"/>
                  </a:gdLst>
                  <a:ahLst/>
                  <a:cxnLst>
                    <a:cxn ang="0">
                      <a:pos x="2147483647" y="2147483647"/>
                    </a:cxn>
                    <a:cxn ang="0">
                      <a:pos x="0" y="2147483647"/>
                    </a:cxn>
                    <a:cxn ang="0">
                      <a:pos x="2147483647" y="0"/>
                    </a:cxn>
                    <a:cxn ang="0">
                      <a:pos x="2147483647" y="2147483647"/>
                    </a:cxn>
                    <a:cxn ang="0">
                      <a:pos x="2147483647" y="2147483647"/>
                    </a:cxn>
                  </a:cxnLst>
                  <a:rect l="txL" t="txT" r="txR" b="txB"/>
                  <a:pathLst>
                    <a:path w="28" h="84">
                      <a:moveTo>
                        <a:pt x="17" y="84"/>
                      </a:moveTo>
                      <a:cubicBezTo>
                        <a:pt x="0" y="84"/>
                        <a:pt x="0" y="84"/>
                        <a:pt x="0" y="84"/>
                      </a:cubicBezTo>
                      <a:cubicBezTo>
                        <a:pt x="0" y="54"/>
                        <a:pt x="4" y="25"/>
                        <a:pt x="13" y="0"/>
                      </a:cubicBezTo>
                      <a:cubicBezTo>
                        <a:pt x="28" y="5"/>
                        <a:pt x="28" y="5"/>
                        <a:pt x="28" y="5"/>
                      </a:cubicBezTo>
                      <a:cubicBezTo>
                        <a:pt x="21" y="29"/>
                        <a:pt x="17" y="56"/>
                        <a:pt x="17" y="84"/>
                      </a:cubicBezTo>
                      <a:close/>
                    </a:path>
                  </a:pathLst>
                </a:custGeom>
                <a:solidFill>
                  <a:srgbClr val="3F762A">
                    <a:alpha val="100000"/>
                  </a:srgbClr>
                </a:solidFill>
                <a:ln w="9525">
                  <a:noFill/>
                </a:ln>
              </p:spPr>
              <p:txBody>
                <a:bodyPr/>
                <a:p>
                  <a:endParaRPr lang="zh-CN" altLang="en-US"/>
                </a:p>
              </p:txBody>
            </p:sp>
            <p:sp>
              <p:nvSpPr>
                <p:cNvPr id="16475" name="Freeform 61"/>
                <p:cNvSpPr/>
                <p:nvPr/>
              </p:nvSpPr>
              <p:spPr>
                <a:xfrm>
                  <a:off x="244475" y="180975"/>
                  <a:ext cx="33338" cy="98425"/>
                </a:xfrm>
                <a:custGeom>
                  <a:avLst/>
                  <a:gdLst>
                    <a:gd name="txL" fmla="*/ 0 w 29"/>
                    <a:gd name="txT" fmla="*/ 0 h 84"/>
                    <a:gd name="txR" fmla="*/ 29 w 29"/>
                    <a:gd name="txB" fmla="*/ 84 h 84"/>
                  </a:gdLst>
                  <a:ahLst/>
                  <a:cxnLst>
                    <a:cxn ang="0">
                      <a:pos x="2147483647" y="2147483647"/>
                    </a:cxn>
                    <a:cxn ang="0">
                      <a:pos x="0" y="2147483647"/>
                    </a:cxn>
                    <a:cxn ang="0">
                      <a:pos x="2147483647" y="0"/>
                    </a:cxn>
                    <a:cxn ang="0">
                      <a:pos x="2147483647" y="0"/>
                    </a:cxn>
                    <a:cxn ang="0">
                      <a:pos x="2147483647" y="2147483647"/>
                    </a:cxn>
                  </a:cxnLst>
                  <a:rect l="txL" t="txT" r="txR" b="txB"/>
                  <a:pathLst>
                    <a:path w="29" h="84">
                      <a:moveTo>
                        <a:pt x="16" y="84"/>
                      </a:moveTo>
                      <a:cubicBezTo>
                        <a:pt x="0" y="79"/>
                        <a:pt x="0" y="79"/>
                        <a:pt x="0" y="79"/>
                      </a:cubicBezTo>
                      <a:cubicBezTo>
                        <a:pt x="8" y="55"/>
                        <a:pt x="12" y="28"/>
                        <a:pt x="12" y="0"/>
                      </a:cubicBezTo>
                      <a:cubicBezTo>
                        <a:pt x="29" y="0"/>
                        <a:pt x="29" y="0"/>
                        <a:pt x="29" y="0"/>
                      </a:cubicBezTo>
                      <a:cubicBezTo>
                        <a:pt x="29" y="30"/>
                        <a:pt x="24" y="59"/>
                        <a:pt x="16" y="84"/>
                      </a:cubicBezTo>
                      <a:close/>
                    </a:path>
                  </a:pathLst>
                </a:custGeom>
                <a:solidFill>
                  <a:srgbClr val="3F762A">
                    <a:alpha val="100000"/>
                  </a:srgbClr>
                </a:solidFill>
                <a:ln w="9525">
                  <a:noFill/>
                </a:ln>
              </p:spPr>
              <p:txBody>
                <a:bodyPr/>
                <a:p>
                  <a:endParaRPr lang="zh-CN" altLang="en-US"/>
                </a:p>
              </p:txBody>
            </p:sp>
            <p:sp>
              <p:nvSpPr>
                <p:cNvPr id="16476" name="Freeform 62"/>
                <p:cNvSpPr/>
                <p:nvPr/>
              </p:nvSpPr>
              <p:spPr>
                <a:xfrm>
                  <a:off x="100012" y="0"/>
                  <a:ext cx="80963" cy="90488"/>
                </a:xfrm>
                <a:custGeom>
                  <a:avLst/>
                  <a:gdLst>
                    <a:gd name="txL" fmla="*/ 0 w 70"/>
                    <a:gd name="txT" fmla="*/ 0 h 78"/>
                    <a:gd name="txR" fmla="*/ 70 w 70"/>
                    <a:gd name="txB" fmla="*/ 78 h 78"/>
                  </a:gdLst>
                  <a:ahLst/>
                  <a:cxnLst>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Lst>
                  <a:rect l="txL" t="txT" r="txR" b="txB"/>
                  <a:pathLst>
                    <a:path w="70" h="78">
                      <a:moveTo>
                        <a:pt x="15" y="78"/>
                      </a:moveTo>
                      <a:cubicBezTo>
                        <a:pt x="0" y="73"/>
                        <a:pt x="0" y="73"/>
                        <a:pt x="0" y="73"/>
                      </a:cubicBezTo>
                      <a:cubicBezTo>
                        <a:pt x="7" y="52"/>
                        <a:pt x="16" y="34"/>
                        <a:pt x="28" y="21"/>
                      </a:cubicBezTo>
                      <a:cubicBezTo>
                        <a:pt x="40" y="7"/>
                        <a:pt x="55" y="0"/>
                        <a:pt x="70" y="0"/>
                      </a:cubicBezTo>
                      <a:cubicBezTo>
                        <a:pt x="70" y="16"/>
                        <a:pt x="70" y="16"/>
                        <a:pt x="70" y="16"/>
                      </a:cubicBezTo>
                      <a:cubicBezTo>
                        <a:pt x="59" y="16"/>
                        <a:pt x="49" y="22"/>
                        <a:pt x="40" y="32"/>
                      </a:cubicBezTo>
                      <a:cubicBezTo>
                        <a:pt x="30" y="43"/>
                        <a:pt x="22" y="59"/>
                        <a:pt x="15" y="78"/>
                      </a:cubicBezTo>
                      <a:close/>
                    </a:path>
                  </a:pathLst>
                </a:custGeom>
                <a:solidFill>
                  <a:srgbClr val="3F762A">
                    <a:alpha val="100000"/>
                  </a:srgbClr>
                </a:solidFill>
                <a:ln w="9525">
                  <a:noFill/>
                </a:ln>
              </p:spPr>
              <p:txBody>
                <a:bodyPr/>
                <a:p>
                  <a:endParaRPr lang="zh-CN" altLang="en-US"/>
                </a:p>
              </p:txBody>
            </p:sp>
            <p:sp>
              <p:nvSpPr>
                <p:cNvPr id="16477" name="Freeform 63"/>
                <p:cNvSpPr/>
                <p:nvPr/>
              </p:nvSpPr>
              <p:spPr>
                <a:xfrm>
                  <a:off x="180975" y="0"/>
                  <a:ext cx="1" cy="17463"/>
                </a:xfrm>
                <a:custGeom>
                  <a:avLst/>
                  <a:gdLst>
                    <a:gd name="txL" fmla="*/ 0 w 1"/>
                    <a:gd name="txT" fmla="*/ 0 h 16"/>
                    <a:gd name="txR" fmla="*/ 1 w 1"/>
                    <a:gd name="txB" fmla="*/ 16 h 16"/>
                  </a:gdLst>
                  <a:ahLst/>
                  <a:cxnLst>
                    <a:cxn ang="0">
                      <a:pos x="1" y="2147483647"/>
                    </a:cxn>
                    <a:cxn ang="0">
                      <a:pos x="1" y="0"/>
                    </a:cxn>
                    <a:cxn ang="0">
                      <a:pos x="0" y="0"/>
                    </a:cxn>
                    <a:cxn ang="0">
                      <a:pos x="1" y="0"/>
                    </a:cxn>
                    <a:cxn ang="0">
                      <a:pos x="1" y="2147483647"/>
                    </a:cxn>
                    <a:cxn ang="0">
                      <a:pos x="1" y="2147483647"/>
                    </a:cxn>
                    <a:cxn ang="0">
                      <a:pos x="1" y="2147483647"/>
                    </a:cxn>
                  </a:cxnLst>
                  <a:rect l="txL" t="txT" r="txR" b="txB"/>
                  <a:pathLst>
                    <a:path w="1" h="16">
                      <a:moveTo>
                        <a:pt x="1" y="16"/>
                      </a:moveTo>
                      <a:cubicBezTo>
                        <a:pt x="1" y="0"/>
                        <a:pt x="1" y="0"/>
                        <a:pt x="1" y="0"/>
                      </a:cubicBezTo>
                      <a:cubicBezTo>
                        <a:pt x="0" y="0"/>
                        <a:pt x="0" y="0"/>
                        <a:pt x="0" y="0"/>
                      </a:cubicBezTo>
                      <a:cubicBezTo>
                        <a:pt x="1" y="0"/>
                        <a:pt x="1" y="0"/>
                        <a:pt x="1" y="0"/>
                      </a:cubicBezTo>
                      <a:cubicBezTo>
                        <a:pt x="1" y="16"/>
                        <a:pt x="1" y="16"/>
                        <a:pt x="1" y="16"/>
                      </a:cubicBezTo>
                      <a:cubicBezTo>
                        <a:pt x="1" y="16"/>
                        <a:pt x="1" y="16"/>
                        <a:pt x="1" y="16"/>
                      </a:cubicBezTo>
                      <a:cubicBezTo>
                        <a:pt x="1" y="16"/>
                        <a:pt x="1" y="16"/>
                        <a:pt x="1" y="16"/>
                      </a:cubicBezTo>
                      <a:close/>
                    </a:path>
                  </a:pathLst>
                </a:custGeom>
                <a:solidFill>
                  <a:srgbClr val="3F762A">
                    <a:alpha val="100000"/>
                  </a:srgbClr>
                </a:solidFill>
                <a:ln w="9525">
                  <a:noFill/>
                </a:ln>
              </p:spPr>
              <p:txBody>
                <a:bodyPr/>
                <a:p>
                  <a:endParaRPr lang="zh-CN" altLang="en-US"/>
                </a:p>
              </p:txBody>
            </p:sp>
            <p:sp>
              <p:nvSpPr>
                <p:cNvPr id="16478" name="Freeform 64"/>
                <p:cNvSpPr/>
                <p:nvPr/>
              </p:nvSpPr>
              <p:spPr>
                <a:xfrm>
                  <a:off x="180975" y="344487"/>
                  <a:ext cx="1" cy="19050"/>
                </a:xfrm>
                <a:custGeom>
                  <a:avLst/>
                  <a:gdLst>
                    <a:gd name="txL" fmla="*/ 0 w 1"/>
                    <a:gd name="txT" fmla="*/ 0 h 16"/>
                    <a:gd name="txR" fmla="*/ 1 w 1"/>
                    <a:gd name="txB" fmla="*/ 16 h 16"/>
                  </a:gdLst>
                  <a:ahLst/>
                  <a:cxnLst>
                    <a:cxn ang="0">
                      <a:pos x="1" y="2147483647"/>
                    </a:cxn>
                    <a:cxn ang="0">
                      <a:pos x="0" y="2147483647"/>
                    </a:cxn>
                    <a:cxn ang="0">
                      <a:pos x="1" y="2147483647"/>
                    </a:cxn>
                    <a:cxn ang="0">
                      <a:pos x="1" y="0"/>
                    </a:cxn>
                    <a:cxn ang="0">
                      <a:pos x="1" y="0"/>
                    </a:cxn>
                    <a:cxn ang="0">
                      <a:pos x="1" y="0"/>
                    </a:cxn>
                    <a:cxn ang="0">
                      <a:pos x="1" y="2147483647"/>
                    </a:cxn>
                  </a:cxnLst>
                  <a:rect l="txL" t="txT" r="txR" b="txB"/>
                  <a:pathLst>
                    <a:path w="1" h="16">
                      <a:moveTo>
                        <a:pt x="1" y="16"/>
                      </a:moveTo>
                      <a:cubicBezTo>
                        <a:pt x="1" y="16"/>
                        <a:pt x="1" y="16"/>
                        <a:pt x="0" y="16"/>
                      </a:cubicBezTo>
                      <a:cubicBezTo>
                        <a:pt x="1" y="16"/>
                        <a:pt x="1" y="16"/>
                        <a:pt x="1" y="16"/>
                      </a:cubicBezTo>
                      <a:cubicBezTo>
                        <a:pt x="1" y="0"/>
                        <a:pt x="1" y="0"/>
                        <a:pt x="1" y="0"/>
                      </a:cubicBezTo>
                      <a:cubicBezTo>
                        <a:pt x="1" y="0"/>
                        <a:pt x="1" y="0"/>
                        <a:pt x="1" y="0"/>
                      </a:cubicBezTo>
                      <a:cubicBezTo>
                        <a:pt x="1" y="0"/>
                        <a:pt x="1" y="0"/>
                        <a:pt x="1" y="0"/>
                      </a:cubicBezTo>
                      <a:lnTo>
                        <a:pt x="1" y="16"/>
                      </a:lnTo>
                      <a:close/>
                    </a:path>
                  </a:pathLst>
                </a:custGeom>
                <a:solidFill>
                  <a:srgbClr val="3F762A">
                    <a:alpha val="100000"/>
                  </a:srgbClr>
                </a:solidFill>
                <a:ln w="9525">
                  <a:noFill/>
                </a:ln>
              </p:spPr>
              <p:txBody>
                <a:bodyPr/>
                <a:p>
                  <a:endParaRPr lang="zh-CN" altLang="en-US"/>
                </a:p>
              </p:txBody>
            </p:sp>
            <p:sp>
              <p:nvSpPr>
                <p:cNvPr id="16479" name="Freeform 65"/>
                <p:cNvSpPr/>
                <p:nvPr/>
              </p:nvSpPr>
              <p:spPr>
                <a:xfrm>
                  <a:off x="180975" y="344487"/>
                  <a:ext cx="1" cy="19050"/>
                </a:xfrm>
                <a:custGeom>
                  <a:avLst/>
                  <a:gdLst>
                    <a:gd name="txL" fmla="*/ 0 w 1"/>
                    <a:gd name="txT" fmla="*/ 0 h 12"/>
                    <a:gd name="txR" fmla="*/ 1 w 1"/>
                    <a:gd name="txB" fmla="*/ 12 h 12"/>
                  </a:gdLst>
                  <a:ahLst/>
                  <a:cxnLst>
                    <a:cxn ang="0">
                      <a:pos x="0" y="2147483647"/>
                    </a:cxn>
                    <a:cxn ang="0">
                      <a:pos x="0" y="2147483647"/>
                    </a:cxn>
                    <a:cxn ang="0">
                      <a:pos x="0" y="0"/>
                    </a:cxn>
                    <a:cxn ang="0">
                      <a:pos x="0" y="0"/>
                    </a:cxn>
                    <a:cxn ang="0">
                      <a:pos x="0" y="2147483647"/>
                    </a:cxn>
                    <a:cxn ang="0">
                      <a:pos x="0" y="2147483647"/>
                    </a:cxn>
                    <a:cxn ang="0">
                      <a:pos x="0" y="2147483647"/>
                    </a:cxn>
                  </a:cxnLst>
                  <a:rect l="txL" t="txT" r="txR" b="txB"/>
                  <a:pathLst>
                    <a:path w="1" h="12">
                      <a:moveTo>
                        <a:pt x="0" y="12"/>
                      </a:moveTo>
                      <a:lnTo>
                        <a:pt x="0" y="6"/>
                      </a:lnTo>
                      <a:lnTo>
                        <a:pt x="0" y="0"/>
                      </a:lnTo>
                      <a:lnTo>
                        <a:pt x="0" y="6"/>
                      </a:lnTo>
                      <a:lnTo>
                        <a:pt x="0" y="12"/>
                      </a:lnTo>
                      <a:close/>
                    </a:path>
                  </a:pathLst>
                </a:custGeom>
                <a:solidFill>
                  <a:srgbClr val="3F762A">
                    <a:alpha val="100000"/>
                  </a:srgbClr>
                </a:solidFill>
                <a:ln w="9525">
                  <a:noFill/>
                </a:ln>
              </p:spPr>
              <p:txBody>
                <a:bodyPr/>
                <a:p>
                  <a:endParaRPr lang="zh-CN" altLang="en-US"/>
                </a:p>
              </p:txBody>
            </p:sp>
            <p:sp>
              <p:nvSpPr>
                <p:cNvPr id="16480" name="Freeform 66"/>
                <p:cNvSpPr/>
                <p:nvPr/>
              </p:nvSpPr>
              <p:spPr>
                <a:xfrm>
                  <a:off x="244475" y="84137"/>
                  <a:ext cx="33338" cy="96838"/>
                </a:xfrm>
                <a:custGeom>
                  <a:avLst/>
                  <a:gdLst>
                    <a:gd name="txL" fmla="*/ 0 w 29"/>
                    <a:gd name="txT" fmla="*/ 0 h 84"/>
                    <a:gd name="txR" fmla="*/ 29 w 29"/>
                    <a:gd name="txB" fmla="*/ 84 h 84"/>
                  </a:gdLst>
                  <a:ahLst/>
                  <a:cxnLst>
                    <a:cxn ang="0">
                      <a:pos x="2147483647" y="2147483647"/>
                    </a:cxn>
                    <a:cxn ang="0">
                      <a:pos x="2147483647" y="2147483647"/>
                    </a:cxn>
                    <a:cxn ang="0">
                      <a:pos x="0" y="2147483647"/>
                    </a:cxn>
                    <a:cxn ang="0">
                      <a:pos x="2147483647" y="0"/>
                    </a:cxn>
                    <a:cxn ang="0">
                      <a:pos x="2147483647" y="2147483647"/>
                    </a:cxn>
                  </a:cxnLst>
                  <a:rect l="txL" t="txT" r="txR" b="txB"/>
                  <a:pathLst>
                    <a:path w="29" h="84">
                      <a:moveTo>
                        <a:pt x="29" y="84"/>
                      </a:moveTo>
                      <a:cubicBezTo>
                        <a:pt x="12" y="84"/>
                        <a:pt x="12" y="84"/>
                        <a:pt x="12" y="84"/>
                      </a:cubicBezTo>
                      <a:cubicBezTo>
                        <a:pt x="12" y="56"/>
                        <a:pt x="8" y="29"/>
                        <a:pt x="0" y="5"/>
                      </a:cubicBezTo>
                      <a:cubicBezTo>
                        <a:pt x="16" y="0"/>
                        <a:pt x="16" y="0"/>
                        <a:pt x="16" y="0"/>
                      </a:cubicBezTo>
                      <a:cubicBezTo>
                        <a:pt x="24" y="25"/>
                        <a:pt x="29" y="54"/>
                        <a:pt x="29" y="84"/>
                      </a:cubicBezTo>
                      <a:close/>
                    </a:path>
                  </a:pathLst>
                </a:custGeom>
                <a:solidFill>
                  <a:srgbClr val="3F762A">
                    <a:alpha val="100000"/>
                  </a:srgbClr>
                </a:solidFill>
                <a:ln w="9525">
                  <a:noFill/>
                </a:ln>
              </p:spPr>
              <p:txBody>
                <a:bodyPr/>
                <a:p>
                  <a:endParaRPr lang="zh-CN" altLang="en-US"/>
                </a:p>
              </p:txBody>
            </p:sp>
            <p:sp>
              <p:nvSpPr>
                <p:cNvPr id="16481" name="Freeform 67"/>
                <p:cNvSpPr/>
                <p:nvPr/>
              </p:nvSpPr>
              <p:spPr>
                <a:xfrm>
                  <a:off x="85725" y="180975"/>
                  <a:ext cx="31750" cy="98425"/>
                </a:xfrm>
                <a:custGeom>
                  <a:avLst/>
                  <a:gdLst>
                    <a:gd name="txL" fmla="*/ 0 w 28"/>
                    <a:gd name="txT" fmla="*/ 0 h 84"/>
                    <a:gd name="txR" fmla="*/ 28 w 28"/>
                    <a:gd name="txB" fmla="*/ 84 h 84"/>
                  </a:gdLst>
                  <a:ahLst/>
                  <a:cxnLst>
                    <a:cxn ang="0">
                      <a:pos x="2147483647" y="2147483647"/>
                    </a:cxn>
                    <a:cxn ang="0">
                      <a:pos x="0" y="0"/>
                    </a:cxn>
                    <a:cxn ang="0">
                      <a:pos x="2147483647" y="0"/>
                    </a:cxn>
                    <a:cxn ang="0">
                      <a:pos x="2147483647" y="2147483647"/>
                    </a:cxn>
                    <a:cxn ang="0">
                      <a:pos x="2147483647" y="2147483647"/>
                    </a:cxn>
                  </a:cxnLst>
                  <a:rect l="txL" t="txT" r="txR" b="txB"/>
                  <a:pathLst>
                    <a:path w="28" h="84">
                      <a:moveTo>
                        <a:pt x="13" y="84"/>
                      </a:moveTo>
                      <a:cubicBezTo>
                        <a:pt x="4" y="59"/>
                        <a:pt x="0" y="30"/>
                        <a:pt x="0" y="0"/>
                      </a:cubicBezTo>
                      <a:cubicBezTo>
                        <a:pt x="17" y="0"/>
                        <a:pt x="17" y="0"/>
                        <a:pt x="17" y="0"/>
                      </a:cubicBezTo>
                      <a:cubicBezTo>
                        <a:pt x="17" y="28"/>
                        <a:pt x="21" y="55"/>
                        <a:pt x="28" y="79"/>
                      </a:cubicBezTo>
                      <a:lnTo>
                        <a:pt x="13" y="84"/>
                      </a:lnTo>
                      <a:close/>
                    </a:path>
                  </a:pathLst>
                </a:custGeom>
                <a:solidFill>
                  <a:srgbClr val="3F762A">
                    <a:alpha val="100000"/>
                  </a:srgbClr>
                </a:solidFill>
                <a:ln w="9525">
                  <a:noFill/>
                </a:ln>
              </p:spPr>
              <p:txBody>
                <a:bodyPr/>
                <a:p>
                  <a:endParaRPr lang="zh-CN" altLang="en-US"/>
                </a:p>
              </p:txBody>
            </p:sp>
            <p:sp>
              <p:nvSpPr>
                <p:cNvPr id="16482" name="Freeform 68"/>
                <p:cNvSpPr/>
                <p:nvPr/>
              </p:nvSpPr>
              <p:spPr>
                <a:xfrm>
                  <a:off x="180975" y="0"/>
                  <a:ext cx="80963" cy="90488"/>
                </a:xfrm>
                <a:custGeom>
                  <a:avLst/>
                  <a:gdLst>
                    <a:gd name="txL" fmla="*/ 0 w 70"/>
                    <a:gd name="txT" fmla="*/ 0 h 78"/>
                    <a:gd name="txR" fmla="*/ 70 w 70"/>
                    <a:gd name="txB" fmla="*/ 78 h 78"/>
                  </a:gdLst>
                  <a:ahLst/>
                  <a:cxnLst>
                    <a:cxn ang="0">
                      <a:pos x="2147483647" y="2147483647"/>
                    </a:cxn>
                    <a:cxn ang="0">
                      <a:pos x="2147483647" y="2147483647"/>
                    </a:cxn>
                    <a:cxn ang="0">
                      <a:pos x="0" y="2147483647"/>
                    </a:cxn>
                    <a:cxn ang="0">
                      <a:pos x="0" y="0"/>
                    </a:cxn>
                    <a:cxn ang="0">
                      <a:pos x="2147483647" y="2147483647"/>
                    </a:cxn>
                    <a:cxn ang="0">
                      <a:pos x="2147483647" y="2147483647"/>
                    </a:cxn>
                    <a:cxn ang="0">
                      <a:pos x="2147483647" y="2147483647"/>
                    </a:cxn>
                  </a:cxnLst>
                  <a:rect l="txL" t="txT" r="txR" b="txB"/>
                  <a:pathLst>
                    <a:path w="70" h="78">
                      <a:moveTo>
                        <a:pt x="54" y="78"/>
                      </a:moveTo>
                      <a:cubicBezTo>
                        <a:pt x="48" y="59"/>
                        <a:pt x="40" y="43"/>
                        <a:pt x="30" y="32"/>
                      </a:cubicBezTo>
                      <a:cubicBezTo>
                        <a:pt x="20" y="22"/>
                        <a:pt x="10" y="16"/>
                        <a:pt x="0" y="16"/>
                      </a:cubicBezTo>
                      <a:cubicBezTo>
                        <a:pt x="0" y="0"/>
                        <a:pt x="0" y="0"/>
                        <a:pt x="0" y="0"/>
                      </a:cubicBezTo>
                      <a:cubicBezTo>
                        <a:pt x="15" y="0"/>
                        <a:pt x="29" y="7"/>
                        <a:pt x="42" y="21"/>
                      </a:cubicBezTo>
                      <a:cubicBezTo>
                        <a:pt x="53" y="34"/>
                        <a:pt x="63" y="52"/>
                        <a:pt x="70" y="73"/>
                      </a:cubicBezTo>
                      <a:lnTo>
                        <a:pt x="54" y="78"/>
                      </a:lnTo>
                      <a:close/>
                    </a:path>
                  </a:pathLst>
                </a:custGeom>
                <a:solidFill>
                  <a:srgbClr val="3F762A">
                    <a:alpha val="100000"/>
                  </a:srgbClr>
                </a:solidFill>
                <a:ln w="9525">
                  <a:noFill/>
                </a:ln>
              </p:spPr>
              <p:txBody>
                <a:bodyPr/>
                <a:p>
                  <a:endParaRPr lang="zh-CN" altLang="en-US"/>
                </a:p>
              </p:txBody>
            </p:sp>
            <p:sp>
              <p:nvSpPr>
                <p:cNvPr id="16483" name="Freeform 69"/>
                <p:cNvSpPr/>
                <p:nvPr/>
              </p:nvSpPr>
              <p:spPr>
                <a:xfrm>
                  <a:off x="180975" y="273050"/>
                  <a:ext cx="80963" cy="90488"/>
                </a:xfrm>
                <a:custGeom>
                  <a:avLst/>
                  <a:gdLst>
                    <a:gd name="txL" fmla="*/ 0 w 70"/>
                    <a:gd name="txT" fmla="*/ 0 h 78"/>
                    <a:gd name="txR" fmla="*/ 70 w 70"/>
                    <a:gd name="txB" fmla="*/ 78 h 78"/>
                  </a:gdLst>
                  <a:ahLst/>
                  <a:cxnLst>
                    <a:cxn ang="0">
                      <a:pos x="0" y="2147483647"/>
                    </a:cxn>
                    <a:cxn ang="0">
                      <a:pos x="0" y="2147483647"/>
                    </a:cxn>
                    <a:cxn ang="0">
                      <a:pos x="2147483647" y="2147483647"/>
                    </a:cxn>
                    <a:cxn ang="0">
                      <a:pos x="2147483647" y="0"/>
                    </a:cxn>
                    <a:cxn ang="0">
                      <a:pos x="2147483647" y="2147483647"/>
                    </a:cxn>
                    <a:cxn ang="0">
                      <a:pos x="2147483647" y="2147483647"/>
                    </a:cxn>
                    <a:cxn ang="0">
                      <a:pos x="0" y="2147483647"/>
                    </a:cxn>
                  </a:cxnLst>
                  <a:rect l="txL" t="txT" r="txR" b="txB"/>
                  <a:pathLst>
                    <a:path w="70" h="78">
                      <a:moveTo>
                        <a:pt x="0" y="78"/>
                      </a:moveTo>
                      <a:cubicBezTo>
                        <a:pt x="0" y="62"/>
                        <a:pt x="0" y="62"/>
                        <a:pt x="0" y="62"/>
                      </a:cubicBezTo>
                      <a:cubicBezTo>
                        <a:pt x="10" y="62"/>
                        <a:pt x="20" y="56"/>
                        <a:pt x="30" y="46"/>
                      </a:cubicBezTo>
                      <a:cubicBezTo>
                        <a:pt x="40" y="35"/>
                        <a:pt x="48" y="19"/>
                        <a:pt x="54" y="0"/>
                      </a:cubicBezTo>
                      <a:cubicBezTo>
                        <a:pt x="70" y="5"/>
                        <a:pt x="70" y="5"/>
                        <a:pt x="70" y="5"/>
                      </a:cubicBezTo>
                      <a:cubicBezTo>
                        <a:pt x="63" y="26"/>
                        <a:pt x="53" y="44"/>
                        <a:pt x="42" y="57"/>
                      </a:cubicBezTo>
                      <a:cubicBezTo>
                        <a:pt x="29" y="71"/>
                        <a:pt x="15" y="78"/>
                        <a:pt x="0" y="78"/>
                      </a:cubicBezTo>
                      <a:close/>
                    </a:path>
                  </a:pathLst>
                </a:custGeom>
                <a:solidFill>
                  <a:srgbClr val="3F762A">
                    <a:alpha val="100000"/>
                  </a:srgbClr>
                </a:solidFill>
                <a:ln w="9525">
                  <a:noFill/>
                </a:ln>
              </p:spPr>
              <p:txBody>
                <a:bodyPr/>
                <a:p>
                  <a:endParaRPr lang="zh-CN" altLang="en-US"/>
                </a:p>
              </p:txBody>
            </p:sp>
            <p:sp>
              <p:nvSpPr>
                <p:cNvPr id="16484" name="Freeform 70"/>
                <p:cNvSpPr/>
                <p:nvPr/>
              </p:nvSpPr>
              <p:spPr>
                <a:xfrm>
                  <a:off x="180975" y="0"/>
                  <a:ext cx="1" cy="17463"/>
                </a:xfrm>
                <a:custGeom>
                  <a:avLst/>
                  <a:gdLst>
                    <a:gd name="txL" fmla="*/ 0 w 1"/>
                    <a:gd name="txT" fmla="*/ 0 h 11"/>
                    <a:gd name="txR" fmla="*/ 1 w 1"/>
                    <a:gd name="txB" fmla="*/ 11 h 11"/>
                  </a:gdLst>
                  <a:ahLst/>
                  <a:cxnLst>
                    <a:cxn ang="0">
                      <a:pos x="0" y="2147483647"/>
                    </a:cxn>
                    <a:cxn ang="0">
                      <a:pos x="0" y="2147483647"/>
                    </a:cxn>
                    <a:cxn ang="0">
                      <a:pos x="0" y="2147483647"/>
                    </a:cxn>
                    <a:cxn ang="0">
                      <a:pos x="0" y="0"/>
                    </a:cxn>
                    <a:cxn ang="0">
                      <a:pos x="0" y="0"/>
                    </a:cxn>
                    <a:cxn ang="0">
                      <a:pos x="0" y="2147483647"/>
                    </a:cxn>
                    <a:cxn ang="0">
                      <a:pos x="0" y="2147483647"/>
                    </a:cxn>
                  </a:cxnLst>
                  <a:rect l="txL" t="txT" r="txR" b="txB"/>
                  <a:pathLst>
                    <a:path w="1" h="11">
                      <a:moveTo>
                        <a:pt x="0" y="11"/>
                      </a:moveTo>
                      <a:lnTo>
                        <a:pt x="0" y="11"/>
                      </a:lnTo>
                      <a:lnTo>
                        <a:pt x="0" y="6"/>
                      </a:lnTo>
                      <a:lnTo>
                        <a:pt x="0" y="0"/>
                      </a:lnTo>
                      <a:lnTo>
                        <a:pt x="0" y="5"/>
                      </a:lnTo>
                      <a:lnTo>
                        <a:pt x="0" y="11"/>
                      </a:lnTo>
                      <a:close/>
                    </a:path>
                  </a:pathLst>
                </a:custGeom>
                <a:solidFill>
                  <a:srgbClr val="3F762A">
                    <a:alpha val="100000"/>
                  </a:srgbClr>
                </a:solidFill>
                <a:ln w="9525">
                  <a:noFill/>
                </a:ln>
              </p:spPr>
              <p:txBody>
                <a:bodyPr/>
                <a:p>
                  <a:endParaRPr lang="zh-CN" altLang="en-US"/>
                </a:p>
              </p:txBody>
            </p:sp>
            <p:sp>
              <p:nvSpPr>
                <p:cNvPr id="16485" name="Freeform 71"/>
                <p:cNvSpPr/>
                <p:nvPr/>
              </p:nvSpPr>
              <p:spPr>
                <a:xfrm>
                  <a:off x="47625" y="57150"/>
                  <a:ext cx="63500" cy="39688"/>
                </a:xfrm>
                <a:custGeom>
                  <a:avLst/>
                  <a:gdLst>
                    <a:gd name="txL" fmla="*/ 0 w 54"/>
                    <a:gd name="txT" fmla="*/ 0 h 34"/>
                    <a:gd name="txR" fmla="*/ 54 w 54"/>
                    <a:gd name="txB" fmla="*/ 34 h 34"/>
                  </a:gdLst>
                  <a:ahLst/>
                  <a:cxnLst>
                    <a:cxn ang="0">
                      <a:pos x="2147483647" y="2147483647"/>
                    </a:cxn>
                    <a:cxn ang="0">
                      <a:pos x="0" y="2147483647"/>
                    </a:cxn>
                    <a:cxn ang="0">
                      <a:pos x="2147483647" y="0"/>
                    </a:cxn>
                    <a:cxn ang="0">
                      <a:pos x="2147483647" y="2147483647"/>
                    </a:cxn>
                    <a:cxn ang="0">
                      <a:pos x="2147483647" y="2147483647"/>
                    </a:cxn>
                  </a:cxnLst>
                  <a:rect l="txL" t="txT" r="txR" b="txB"/>
                  <a:pathLst>
                    <a:path w="54" h="34">
                      <a:moveTo>
                        <a:pt x="51" y="34"/>
                      </a:moveTo>
                      <a:cubicBezTo>
                        <a:pt x="31" y="29"/>
                        <a:pt x="14" y="23"/>
                        <a:pt x="0" y="15"/>
                      </a:cubicBezTo>
                      <a:cubicBezTo>
                        <a:pt x="8" y="0"/>
                        <a:pt x="8" y="0"/>
                        <a:pt x="8" y="0"/>
                      </a:cubicBezTo>
                      <a:cubicBezTo>
                        <a:pt x="21" y="8"/>
                        <a:pt x="37" y="13"/>
                        <a:pt x="54" y="17"/>
                      </a:cubicBezTo>
                      <a:lnTo>
                        <a:pt x="51" y="34"/>
                      </a:lnTo>
                      <a:close/>
                    </a:path>
                  </a:pathLst>
                </a:custGeom>
                <a:solidFill>
                  <a:srgbClr val="3F762A">
                    <a:alpha val="100000"/>
                  </a:srgbClr>
                </a:solidFill>
                <a:ln w="9525">
                  <a:noFill/>
                </a:ln>
              </p:spPr>
              <p:txBody>
                <a:bodyPr/>
                <a:p>
                  <a:endParaRPr lang="zh-CN" altLang="en-US"/>
                </a:p>
              </p:txBody>
            </p:sp>
            <p:sp>
              <p:nvSpPr>
                <p:cNvPr id="16486" name="Freeform 72"/>
                <p:cNvSpPr/>
                <p:nvPr/>
              </p:nvSpPr>
              <p:spPr>
                <a:xfrm>
                  <a:off x="250825" y="57150"/>
                  <a:ext cx="63500" cy="39688"/>
                </a:xfrm>
                <a:custGeom>
                  <a:avLst/>
                  <a:gdLst>
                    <a:gd name="txL" fmla="*/ 0 w 55"/>
                    <a:gd name="txT" fmla="*/ 0 h 34"/>
                    <a:gd name="txR" fmla="*/ 55 w 55"/>
                    <a:gd name="txB" fmla="*/ 34 h 34"/>
                  </a:gdLst>
                  <a:ahLst/>
                  <a:cxnLst>
                    <a:cxn ang="0">
                      <a:pos x="2147483647" y="2147483647"/>
                    </a:cxn>
                    <a:cxn ang="0">
                      <a:pos x="0" y="2147483647"/>
                    </a:cxn>
                    <a:cxn ang="0">
                      <a:pos x="2147483647" y="0"/>
                    </a:cxn>
                    <a:cxn ang="0">
                      <a:pos x="2147483647" y="2147483647"/>
                    </a:cxn>
                    <a:cxn ang="0">
                      <a:pos x="2147483647" y="2147483647"/>
                    </a:cxn>
                  </a:cxnLst>
                  <a:rect l="txL" t="txT" r="txR" b="txB"/>
                  <a:pathLst>
                    <a:path w="55" h="34">
                      <a:moveTo>
                        <a:pt x="4" y="34"/>
                      </a:moveTo>
                      <a:cubicBezTo>
                        <a:pt x="0" y="18"/>
                        <a:pt x="0" y="18"/>
                        <a:pt x="0" y="18"/>
                      </a:cubicBezTo>
                      <a:cubicBezTo>
                        <a:pt x="18" y="14"/>
                        <a:pt x="34" y="8"/>
                        <a:pt x="47" y="0"/>
                      </a:cubicBezTo>
                      <a:cubicBezTo>
                        <a:pt x="55" y="15"/>
                        <a:pt x="55" y="15"/>
                        <a:pt x="55" y="15"/>
                      </a:cubicBezTo>
                      <a:cubicBezTo>
                        <a:pt x="41" y="23"/>
                        <a:pt x="24" y="29"/>
                        <a:pt x="4" y="34"/>
                      </a:cubicBezTo>
                      <a:close/>
                    </a:path>
                  </a:pathLst>
                </a:custGeom>
                <a:solidFill>
                  <a:srgbClr val="3F762A">
                    <a:alpha val="100000"/>
                  </a:srgbClr>
                </a:solidFill>
                <a:ln w="9525">
                  <a:noFill/>
                </a:ln>
              </p:spPr>
              <p:txBody>
                <a:bodyPr/>
                <a:p>
                  <a:endParaRPr lang="zh-CN" altLang="en-US"/>
                </a:p>
              </p:txBody>
            </p:sp>
            <p:sp>
              <p:nvSpPr>
                <p:cNvPr id="16487" name="Rectangle 73"/>
                <p:cNvSpPr/>
                <p:nvPr/>
              </p:nvSpPr>
              <p:spPr>
                <a:xfrm>
                  <a:off x="180975" y="0"/>
                  <a:ext cx="1588" cy="17463"/>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88" name="Freeform 74"/>
                <p:cNvSpPr/>
                <p:nvPr/>
              </p:nvSpPr>
              <p:spPr>
                <a:xfrm>
                  <a:off x="107950" y="77787"/>
                  <a:ext cx="73025" cy="26988"/>
                </a:xfrm>
                <a:custGeom>
                  <a:avLst/>
                  <a:gdLst>
                    <a:gd name="txL" fmla="*/ 0 w 64"/>
                    <a:gd name="txT" fmla="*/ 0 h 24"/>
                    <a:gd name="txR" fmla="*/ 64 w 64"/>
                    <a:gd name="txB" fmla="*/ 24 h 24"/>
                  </a:gdLst>
                  <a:ahLst/>
                  <a:cxnLst>
                    <a:cxn ang="0">
                      <a:pos x="2147483647" y="2147483647"/>
                    </a:cxn>
                    <a:cxn ang="0">
                      <a:pos x="0" y="2147483647"/>
                    </a:cxn>
                    <a:cxn ang="0">
                      <a:pos x="2147483647" y="0"/>
                    </a:cxn>
                    <a:cxn ang="0">
                      <a:pos x="2147483647" y="2147483647"/>
                    </a:cxn>
                    <a:cxn ang="0">
                      <a:pos x="2147483647" y="2147483647"/>
                    </a:cxn>
                  </a:cxnLst>
                  <a:rect l="txL" t="txT" r="txR" b="txB"/>
                  <a:pathLst>
                    <a:path w="64" h="24">
                      <a:moveTo>
                        <a:pt x="64" y="24"/>
                      </a:moveTo>
                      <a:cubicBezTo>
                        <a:pt x="41" y="24"/>
                        <a:pt x="20" y="21"/>
                        <a:pt x="0" y="17"/>
                      </a:cubicBezTo>
                      <a:cubicBezTo>
                        <a:pt x="3" y="0"/>
                        <a:pt x="3" y="0"/>
                        <a:pt x="3" y="0"/>
                      </a:cubicBezTo>
                      <a:cubicBezTo>
                        <a:pt x="22" y="5"/>
                        <a:pt x="43" y="7"/>
                        <a:pt x="64" y="7"/>
                      </a:cubicBezTo>
                      <a:lnTo>
                        <a:pt x="64" y="24"/>
                      </a:lnTo>
                      <a:close/>
                    </a:path>
                  </a:pathLst>
                </a:custGeom>
                <a:solidFill>
                  <a:srgbClr val="3F762A">
                    <a:alpha val="100000"/>
                  </a:srgbClr>
                </a:solidFill>
                <a:ln w="9525">
                  <a:noFill/>
                </a:ln>
              </p:spPr>
              <p:txBody>
                <a:bodyPr/>
                <a:p>
                  <a:endParaRPr lang="zh-CN" altLang="en-US"/>
                </a:p>
              </p:txBody>
            </p:sp>
            <p:sp>
              <p:nvSpPr>
                <p:cNvPr id="16489" name="Freeform 75"/>
                <p:cNvSpPr/>
                <p:nvPr/>
              </p:nvSpPr>
              <p:spPr>
                <a:xfrm>
                  <a:off x="180975" y="77787"/>
                  <a:ext cx="74613" cy="26988"/>
                </a:xfrm>
                <a:custGeom>
                  <a:avLst/>
                  <a:gdLst>
                    <a:gd name="txL" fmla="*/ 0 w 64"/>
                    <a:gd name="txT" fmla="*/ 0 h 23"/>
                    <a:gd name="txR" fmla="*/ 64 w 64"/>
                    <a:gd name="txB" fmla="*/ 23 h 23"/>
                  </a:gdLst>
                  <a:ahLst/>
                  <a:cxnLst>
                    <a:cxn ang="0">
                      <a:pos x="0" y="2147483647"/>
                    </a:cxn>
                    <a:cxn ang="0">
                      <a:pos x="0" y="2147483647"/>
                    </a:cxn>
                    <a:cxn ang="0">
                      <a:pos x="0" y="2147483647"/>
                    </a:cxn>
                    <a:cxn ang="0">
                      <a:pos x="0" y="2147483647"/>
                    </a:cxn>
                    <a:cxn ang="0">
                      <a:pos x="0" y="2147483647"/>
                    </a:cxn>
                    <a:cxn ang="0">
                      <a:pos x="2147483647" y="0"/>
                    </a:cxn>
                    <a:cxn ang="0">
                      <a:pos x="2147483647" y="2147483647"/>
                    </a:cxn>
                    <a:cxn ang="0">
                      <a:pos x="0" y="2147483647"/>
                    </a:cxn>
                  </a:cxnLst>
                  <a:rect l="txL" t="txT" r="txR" b="txB"/>
                  <a:pathLst>
                    <a:path w="64" h="23">
                      <a:moveTo>
                        <a:pt x="0" y="23"/>
                      </a:moveTo>
                      <a:cubicBezTo>
                        <a:pt x="0" y="23"/>
                        <a:pt x="0" y="23"/>
                        <a:pt x="0" y="23"/>
                      </a:cubicBezTo>
                      <a:cubicBezTo>
                        <a:pt x="0" y="6"/>
                        <a:pt x="0" y="6"/>
                        <a:pt x="0" y="6"/>
                      </a:cubicBezTo>
                      <a:cubicBezTo>
                        <a:pt x="0" y="6"/>
                        <a:pt x="0" y="6"/>
                        <a:pt x="0" y="6"/>
                      </a:cubicBezTo>
                      <a:cubicBezTo>
                        <a:pt x="0" y="6"/>
                        <a:pt x="0" y="6"/>
                        <a:pt x="0" y="6"/>
                      </a:cubicBezTo>
                      <a:cubicBezTo>
                        <a:pt x="21" y="6"/>
                        <a:pt x="41" y="4"/>
                        <a:pt x="60" y="0"/>
                      </a:cubicBezTo>
                      <a:cubicBezTo>
                        <a:pt x="64" y="16"/>
                        <a:pt x="64" y="16"/>
                        <a:pt x="64" y="16"/>
                      </a:cubicBezTo>
                      <a:cubicBezTo>
                        <a:pt x="44" y="20"/>
                        <a:pt x="22" y="23"/>
                        <a:pt x="0" y="23"/>
                      </a:cubicBezTo>
                      <a:close/>
                    </a:path>
                  </a:pathLst>
                </a:custGeom>
                <a:solidFill>
                  <a:srgbClr val="3F762A">
                    <a:alpha val="100000"/>
                  </a:srgbClr>
                </a:solidFill>
                <a:ln w="9525">
                  <a:noFill/>
                </a:ln>
              </p:spPr>
              <p:txBody>
                <a:bodyPr/>
                <a:p>
                  <a:endParaRPr lang="zh-CN" altLang="en-US"/>
                </a:p>
              </p:txBody>
            </p:sp>
            <p:sp>
              <p:nvSpPr>
                <p:cNvPr id="16490" name="Freeform 76"/>
                <p:cNvSpPr/>
                <p:nvPr/>
              </p:nvSpPr>
              <p:spPr>
                <a:xfrm>
                  <a:off x="180975" y="258762"/>
                  <a:ext cx="74613" cy="25400"/>
                </a:xfrm>
                <a:custGeom>
                  <a:avLst/>
                  <a:gdLst>
                    <a:gd name="txL" fmla="*/ 0 w 64"/>
                    <a:gd name="txT" fmla="*/ 0 h 23"/>
                    <a:gd name="txR" fmla="*/ 64 w 64"/>
                    <a:gd name="txB" fmla="*/ 23 h 23"/>
                  </a:gdLst>
                  <a:ahLst/>
                  <a:cxnLst>
                    <a:cxn ang="0">
                      <a:pos x="2147483647" y="2147483647"/>
                    </a:cxn>
                    <a:cxn ang="0">
                      <a:pos x="0" y="2147483647"/>
                    </a:cxn>
                    <a:cxn ang="0">
                      <a:pos x="0" y="2147483647"/>
                    </a:cxn>
                    <a:cxn ang="0">
                      <a:pos x="0" y="0"/>
                    </a:cxn>
                    <a:cxn ang="0">
                      <a:pos x="0" y="0"/>
                    </a:cxn>
                    <a:cxn ang="0">
                      <a:pos x="2147483647" y="2147483647"/>
                    </a:cxn>
                    <a:cxn ang="0">
                      <a:pos x="2147483647" y="2147483647"/>
                    </a:cxn>
                  </a:cxnLst>
                  <a:rect l="txL" t="txT" r="txR" b="txB"/>
                  <a:pathLst>
                    <a:path w="64" h="23">
                      <a:moveTo>
                        <a:pt x="60" y="23"/>
                      </a:moveTo>
                      <a:cubicBezTo>
                        <a:pt x="41" y="19"/>
                        <a:pt x="21" y="17"/>
                        <a:pt x="0" y="17"/>
                      </a:cubicBezTo>
                      <a:cubicBezTo>
                        <a:pt x="0" y="17"/>
                        <a:pt x="0" y="17"/>
                        <a:pt x="0" y="17"/>
                      </a:cubicBezTo>
                      <a:cubicBezTo>
                        <a:pt x="0" y="0"/>
                        <a:pt x="0" y="0"/>
                        <a:pt x="0" y="0"/>
                      </a:cubicBezTo>
                      <a:cubicBezTo>
                        <a:pt x="0" y="0"/>
                        <a:pt x="0" y="0"/>
                        <a:pt x="0" y="0"/>
                      </a:cubicBezTo>
                      <a:cubicBezTo>
                        <a:pt x="22" y="0"/>
                        <a:pt x="44" y="3"/>
                        <a:pt x="64" y="7"/>
                      </a:cubicBezTo>
                      <a:lnTo>
                        <a:pt x="60" y="23"/>
                      </a:lnTo>
                      <a:close/>
                    </a:path>
                  </a:pathLst>
                </a:custGeom>
                <a:solidFill>
                  <a:srgbClr val="3F762A">
                    <a:alpha val="100000"/>
                  </a:srgbClr>
                </a:solidFill>
                <a:ln w="9525">
                  <a:noFill/>
                </a:ln>
              </p:spPr>
              <p:txBody>
                <a:bodyPr/>
                <a:p>
                  <a:endParaRPr lang="zh-CN" altLang="en-US"/>
                </a:p>
              </p:txBody>
            </p:sp>
            <p:sp>
              <p:nvSpPr>
                <p:cNvPr id="16491" name="Rectangle 77"/>
                <p:cNvSpPr/>
                <p:nvPr/>
              </p:nvSpPr>
              <p:spPr>
                <a:xfrm>
                  <a:off x="180975" y="344487"/>
                  <a:ext cx="1588" cy="19050"/>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92" name="Freeform 78"/>
                <p:cNvSpPr/>
                <p:nvPr/>
              </p:nvSpPr>
              <p:spPr>
                <a:xfrm>
                  <a:off x="250825" y="266700"/>
                  <a:ext cx="63500" cy="38100"/>
                </a:xfrm>
                <a:custGeom>
                  <a:avLst/>
                  <a:gdLst>
                    <a:gd name="txL" fmla="*/ 0 w 55"/>
                    <a:gd name="txT" fmla="*/ 0 h 34"/>
                    <a:gd name="txR" fmla="*/ 55 w 55"/>
                    <a:gd name="txB" fmla="*/ 34 h 34"/>
                  </a:gdLst>
                  <a:ahLst/>
                  <a:cxnLst>
                    <a:cxn ang="0">
                      <a:pos x="2147483647" y="2147483647"/>
                    </a:cxn>
                    <a:cxn ang="0">
                      <a:pos x="0" y="2147483647"/>
                    </a:cxn>
                    <a:cxn ang="0">
                      <a:pos x="2147483647" y="0"/>
                    </a:cxn>
                    <a:cxn ang="0">
                      <a:pos x="2147483647" y="2147483647"/>
                    </a:cxn>
                    <a:cxn ang="0">
                      <a:pos x="2147483647" y="2147483647"/>
                    </a:cxn>
                  </a:cxnLst>
                  <a:rect l="txL" t="txT" r="txR" b="txB"/>
                  <a:pathLst>
                    <a:path w="55" h="34">
                      <a:moveTo>
                        <a:pt x="47" y="34"/>
                      </a:moveTo>
                      <a:cubicBezTo>
                        <a:pt x="34" y="26"/>
                        <a:pt x="18" y="20"/>
                        <a:pt x="0" y="16"/>
                      </a:cubicBezTo>
                      <a:cubicBezTo>
                        <a:pt x="4" y="0"/>
                        <a:pt x="4" y="0"/>
                        <a:pt x="4" y="0"/>
                      </a:cubicBezTo>
                      <a:cubicBezTo>
                        <a:pt x="24" y="5"/>
                        <a:pt x="41" y="11"/>
                        <a:pt x="55" y="19"/>
                      </a:cubicBezTo>
                      <a:lnTo>
                        <a:pt x="47" y="34"/>
                      </a:lnTo>
                      <a:close/>
                    </a:path>
                  </a:pathLst>
                </a:custGeom>
                <a:solidFill>
                  <a:srgbClr val="3F762A">
                    <a:alpha val="100000"/>
                  </a:srgbClr>
                </a:solidFill>
                <a:ln w="9525">
                  <a:noFill/>
                </a:ln>
              </p:spPr>
              <p:txBody>
                <a:bodyPr/>
                <a:p>
                  <a:endParaRPr lang="zh-CN" altLang="en-US"/>
                </a:p>
              </p:txBody>
            </p:sp>
            <p:sp>
              <p:nvSpPr>
                <p:cNvPr id="16493" name="Freeform 79"/>
                <p:cNvSpPr/>
                <p:nvPr/>
              </p:nvSpPr>
              <p:spPr>
                <a:xfrm>
                  <a:off x="47625" y="266700"/>
                  <a:ext cx="63500" cy="38100"/>
                </a:xfrm>
                <a:custGeom>
                  <a:avLst/>
                  <a:gdLst>
                    <a:gd name="txL" fmla="*/ 0 w 54"/>
                    <a:gd name="txT" fmla="*/ 0 h 34"/>
                    <a:gd name="txR" fmla="*/ 54 w 54"/>
                    <a:gd name="txB" fmla="*/ 34 h 34"/>
                  </a:gdLst>
                  <a:ahLst/>
                  <a:cxnLst>
                    <a:cxn ang="0">
                      <a:pos x="2147483647" y="2147483647"/>
                    </a:cxn>
                    <a:cxn ang="0">
                      <a:pos x="0" y="2147483647"/>
                    </a:cxn>
                    <a:cxn ang="0">
                      <a:pos x="2147483647" y="0"/>
                    </a:cxn>
                    <a:cxn ang="0">
                      <a:pos x="2147483647" y="2147483647"/>
                    </a:cxn>
                    <a:cxn ang="0">
                      <a:pos x="2147483647" y="2147483647"/>
                    </a:cxn>
                  </a:cxnLst>
                  <a:rect l="txL" t="txT" r="txR" b="txB"/>
                  <a:pathLst>
                    <a:path w="54" h="34">
                      <a:moveTo>
                        <a:pt x="8" y="34"/>
                      </a:moveTo>
                      <a:cubicBezTo>
                        <a:pt x="0" y="19"/>
                        <a:pt x="0" y="19"/>
                        <a:pt x="0" y="19"/>
                      </a:cubicBezTo>
                      <a:cubicBezTo>
                        <a:pt x="14" y="11"/>
                        <a:pt x="31" y="5"/>
                        <a:pt x="51" y="0"/>
                      </a:cubicBezTo>
                      <a:cubicBezTo>
                        <a:pt x="54" y="17"/>
                        <a:pt x="54" y="17"/>
                        <a:pt x="54" y="17"/>
                      </a:cubicBezTo>
                      <a:cubicBezTo>
                        <a:pt x="37" y="21"/>
                        <a:pt x="21" y="26"/>
                        <a:pt x="8" y="34"/>
                      </a:cubicBezTo>
                      <a:close/>
                    </a:path>
                  </a:pathLst>
                </a:custGeom>
                <a:solidFill>
                  <a:srgbClr val="3F762A">
                    <a:alpha val="100000"/>
                  </a:srgbClr>
                </a:solidFill>
                <a:ln w="9525">
                  <a:noFill/>
                </a:ln>
              </p:spPr>
              <p:txBody>
                <a:bodyPr/>
                <a:p>
                  <a:endParaRPr lang="zh-CN" altLang="en-US"/>
                </a:p>
              </p:txBody>
            </p:sp>
            <p:sp>
              <p:nvSpPr>
                <p:cNvPr id="16494" name="Freeform 80"/>
                <p:cNvSpPr/>
                <p:nvPr/>
              </p:nvSpPr>
              <p:spPr>
                <a:xfrm>
                  <a:off x="107950" y="258762"/>
                  <a:ext cx="73025" cy="26988"/>
                </a:xfrm>
                <a:custGeom>
                  <a:avLst/>
                  <a:gdLst>
                    <a:gd name="txL" fmla="*/ 0 w 64"/>
                    <a:gd name="txT" fmla="*/ 0 h 24"/>
                    <a:gd name="txR" fmla="*/ 64 w 64"/>
                    <a:gd name="txB" fmla="*/ 24 h 24"/>
                  </a:gdLst>
                  <a:ahLst/>
                  <a:cxnLst>
                    <a:cxn ang="0">
                      <a:pos x="2147483647" y="2147483647"/>
                    </a:cxn>
                    <a:cxn ang="0">
                      <a:pos x="0" y="2147483647"/>
                    </a:cxn>
                    <a:cxn ang="0">
                      <a:pos x="2147483647" y="0"/>
                    </a:cxn>
                    <a:cxn ang="0">
                      <a:pos x="2147483647" y="2147483647"/>
                    </a:cxn>
                    <a:cxn ang="0">
                      <a:pos x="2147483647" y="2147483647"/>
                    </a:cxn>
                  </a:cxnLst>
                  <a:rect l="txL" t="txT" r="txR" b="txB"/>
                  <a:pathLst>
                    <a:path w="64" h="24">
                      <a:moveTo>
                        <a:pt x="3" y="24"/>
                      </a:moveTo>
                      <a:cubicBezTo>
                        <a:pt x="0" y="7"/>
                        <a:pt x="0" y="7"/>
                        <a:pt x="0" y="7"/>
                      </a:cubicBezTo>
                      <a:cubicBezTo>
                        <a:pt x="20" y="3"/>
                        <a:pt x="41" y="0"/>
                        <a:pt x="64" y="0"/>
                      </a:cubicBezTo>
                      <a:cubicBezTo>
                        <a:pt x="64" y="17"/>
                        <a:pt x="64" y="17"/>
                        <a:pt x="64" y="17"/>
                      </a:cubicBezTo>
                      <a:cubicBezTo>
                        <a:pt x="43" y="17"/>
                        <a:pt x="22" y="19"/>
                        <a:pt x="3" y="24"/>
                      </a:cubicBezTo>
                      <a:close/>
                    </a:path>
                  </a:pathLst>
                </a:custGeom>
                <a:solidFill>
                  <a:srgbClr val="3F762A">
                    <a:alpha val="100000"/>
                  </a:srgbClr>
                </a:solidFill>
                <a:ln w="9525">
                  <a:noFill/>
                </a:ln>
              </p:spPr>
              <p:txBody>
                <a:bodyPr/>
                <a:p>
                  <a:endParaRPr lang="zh-CN" altLang="en-US"/>
                </a:p>
              </p:txBody>
            </p:sp>
            <p:sp>
              <p:nvSpPr>
                <p:cNvPr id="16495" name="Rectangle 81"/>
                <p:cNvSpPr/>
                <p:nvPr/>
              </p:nvSpPr>
              <p:spPr>
                <a:xfrm>
                  <a:off x="173037" y="95250"/>
                  <a:ext cx="17463" cy="85725"/>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96" name="Rectangle 82"/>
                <p:cNvSpPr/>
                <p:nvPr/>
              </p:nvSpPr>
              <p:spPr>
                <a:xfrm>
                  <a:off x="173037" y="180975"/>
                  <a:ext cx="17463" cy="87313"/>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97" name="Freeform 83"/>
                <p:cNvSpPr/>
                <p:nvPr/>
              </p:nvSpPr>
              <p:spPr>
                <a:xfrm>
                  <a:off x="173037" y="354012"/>
                  <a:ext cx="17463" cy="1"/>
                </a:xfrm>
                <a:custGeom>
                  <a:avLst/>
                  <a:gdLst>
                    <a:gd name="txL" fmla="*/ 0 w 11"/>
                    <a:gd name="txT" fmla="*/ 0 h 1"/>
                    <a:gd name="txR" fmla="*/ 11 w 11"/>
                    <a:gd name="txB" fmla="*/ 1 h 1"/>
                  </a:gdLst>
                  <a:ahLst/>
                  <a:cxnLst>
                    <a:cxn ang="0">
                      <a:pos x="0" y="0"/>
                    </a:cxn>
                    <a:cxn ang="0">
                      <a:pos x="0" y="0"/>
                    </a:cxn>
                    <a:cxn ang="0">
                      <a:pos x="2147483647" y="0"/>
                    </a:cxn>
                    <a:cxn ang="0">
                      <a:pos x="0" y="0"/>
                    </a:cxn>
                  </a:cxnLst>
                  <a:rect l="txL" t="txT" r="txR" b="txB"/>
                  <a:pathLst>
                    <a:path w="11" h="1">
                      <a:moveTo>
                        <a:pt x="0" y="0"/>
                      </a:moveTo>
                      <a:lnTo>
                        <a:pt x="0" y="0"/>
                      </a:lnTo>
                      <a:lnTo>
                        <a:pt x="11" y="0"/>
                      </a:lnTo>
                      <a:lnTo>
                        <a:pt x="0" y="0"/>
                      </a:lnTo>
                      <a:close/>
                    </a:path>
                  </a:pathLst>
                </a:custGeom>
                <a:solidFill>
                  <a:srgbClr val="3F762A">
                    <a:alpha val="100000"/>
                  </a:srgbClr>
                </a:solidFill>
                <a:ln w="9525">
                  <a:noFill/>
                </a:ln>
              </p:spPr>
              <p:txBody>
                <a:bodyPr/>
                <a:p>
                  <a:endParaRPr lang="zh-CN" altLang="en-US"/>
                </a:p>
              </p:txBody>
            </p:sp>
            <p:sp>
              <p:nvSpPr>
                <p:cNvPr id="16498" name="Rectangle 84"/>
                <p:cNvSpPr/>
                <p:nvPr/>
              </p:nvSpPr>
              <p:spPr>
                <a:xfrm>
                  <a:off x="173037" y="9525"/>
                  <a:ext cx="17463" cy="85725"/>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499" name="Freeform 85"/>
                <p:cNvSpPr/>
                <p:nvPr/>
              </p:nvSpPr>
              <p:spPr>
                <a:xfrm>
                  <a:off x="173037" y="9525"/>
                  <a:ext cx="17463" cy="1"/>
                </a:xfrm>
                <a:custGeom>
                  <a:avLst/>
                  <a:gdLst>
                    <a:gd name="txL" fmla="*/ 0 w 11"/>
                    <a:gd name="txT" fmla="*/ 0 h 1"/>
                    <a:gd name="txR" fmla="*/ 11 w 11"/>
                    <a:gd name="txB" fmla="*/ 1 h 1"/>
                  </a:gdLst>
                  <a:ahLst/>
                  <a:cxnLst>
                    <a:cxn ang="0">
                      <a:pos x="2147483647" y="0"/>
                    </a:cxn>
                    <a:cxn ang="0">
                      <a:pos x="0" y="0"/>
                    </a:cxn>
                    <a:cxn ang="0">
                      <a:pos x="2147483647" y="0"/>
                    </a:cxn>
                    <a:cxn ang="0">
                      <a:pos x="2147483647" y="0"/>
                    </a:cxn>
                  </a:cxnLst>
                  <a:rect l="txL" t="txT" r="txR" b="txB"/>
                  <a:pathLst>
                    <a:path w="11" h="1">
                      <a:moveTo>
                        <a:pt x="11" y="0"/>
                      </a:moveTo>
                      <a:lnTo>
                        <a:pt x="0" y="0"/>
                      </a:lnTo>
                      <a:lnTo>
                        <a:pt x="11" y="0"/>
                      </a:lnTo>
                      <a:close/>
                    </a:path>
                  </a:pathLst>
                </a:custGeom>
                <a:solidFill>
                  <a:srgbClr val="3F762A">
                    <a:alpha val="100000"/>
                  </a:srgbClr>
                </a:solidFill>
                <a:ln w="9525">
                  <a:noFill/>
                </a:ln>
              </p:spPr>
              <p:txBody>
                <a:bodyPr/>
                <a:p>
                  <a:endParaRPr lang="zh-CN" altLang="en-US"/>
                </a:p>
              </p:txBody>
            </p:sp>
            <p:sp>
              <p:nvSpPr>
                <p:cNvPr id="16500" name="Rectangle 86"/>
                <p:cNvSpPr/>
                <p:nvPr/>
              </p:nvSpPr>
              <p:spPr>
                <a:xfrm>
                  <a:off x="173037" y="268287"/>
                  <a:ext cx="17463" cy="85725"/>
                </a:xfrm>
                <a:prstGeom prst="rect">
                  <a:avLst/>
                </a:prstGeom>
                <a:solidFill>
                  <a:srgbClr val="3F762A"/>
                </a:solidFill>
                <a:ln w="9525">
                  <a:noFill/>
                </a:ln>
              </p:spPr>
              <p:txBody>
                <a:bodyPr/>
                <a:p>
                  <a:pPr lvl="0" eaLnBrk="1" hangingPunct="1"/>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501" name="Freeform 41"/>
                <p:cNvSpPr/>
                <p:nvPr/>
              </p:nvSpPr>
              <p:spPr>
                <a:xfrm>
                  <a:off x="180975" y="344487"/>
                  <a:ext cx="1" cy="19050"/>
                </a:xfrm>
                <a:custGeom>
                  <a:avLst/>
                  <a:gdLst>
                    <a:gd name="txL" fmla="*/ 0 w 1"/>
                    <a:gd name="txT" fmla="*/ 0 h 12"/>
                    <a:gd name="txR" fmla="*/ 1 w 1"/>
                    <a:gd name="txB" fmla="*/ 12 h 12"/>
                  </a:gdLst>
                  <a:ahLst/>
                  <a:cxnLst>
                    <a:cxn ang="0">
                      <a:pos x="0" y="2147483647"/>
                    </a:cxn>
                    <a:cxn ang="0">
                      <a:pos x="0" y="2147483647"/>
                    </a:cxn>
                    <a:cxn ang="0">
                      <a:pos x="0" y="0"/>
                    </a:cxn>
                    <a:cxn ang="0">
                      <a:pos x="0" y="0"/>
                    </a:cxn>
                    <a:cxn ang="0">
                      <a:pos x="0" y="2147483647"/>
                    </a:cxn>
                    <a:cxn ang="0">
                      <a:pos x="0" y="2147483647"/>
                    </a:cxn>
                  </a:cxnLst>
                  <a:rect l="txL" t="txT" r="txR" b="txB"/>
                  <a:pathLst>
                    <a:path w="1" h="12">
                      <a:moveTo>
                        <a:pt x="0" y="12"/>
                      </a:moveTo>
                      <a:lnTo>
                        <a:pt x="0" y="12"/>
                      </a:lnTo>
                      <a:lnTo>
                        <a:pt x="0" y="0"/>
                      </a:lnTo>
                      <a:lnTo>
                        <a:pt x="0" y="4"/>
                      </a:lnTo>
                      <a:lnTo>
                        <a:pt x="0" y="12"/>
                      </a:lnTo>
                      <a:close/>
                    </a:path>
                  </a:pathLst>
                </a:custGeom>
                <a:solidFill>
                  <a:srgbClr val="3F762A">
                    <a:alpha val="100000"/>
                  </a:srgbClr>
                </a:solidFill>
                <a:ln w="9525">
                  <a:noFill/>
                </a:ln>
              </p:spPr>
              <p:txBody>
                <a:bodyPr/>
                <a:p>
                  <a:endParaRPr lang="zh-CN" altLang="en-US"/>
                </a:p>
              </p:txBody>
            </p:sp>
          </p:grpSp>
        </p:grpSp>
        <p:sp>
          <p:nvSpPr>
            <p:cNvPr id="16451" name="椭圆 39"/>
            <p:cNvSpPr/>
            <p:nvPr/>
          </p:nvSpPr>
          <p:spPr>
            <a:xfrm>
              <a:off x="2615096" y="859953"/>
              <a:ext cx="1876830" cy="913353"/>
            </a:xfrm>
            <a:prstGeom prst="ellipse">
              <a:avLst/>
            </a:prstGeom>
            <a:solidFill>
              <a:srgbClr val="009943"/>
            </a:solidFill>
            <a:ln w="12700">
              <a:noFill/>
            </a:ln>
          </p:spPr>
          <p:txBody>
            <a:bodyPr anchor="ctr"/>
            <a:p>
              <a:pPr lvl="0" algn="ctr" eaLnBrk="1" hangingPunct="1"/>
              <a:r>
                <a:rPr lang="en-US" altLang="zh-CN" sz="3600" b="1" dirty="0">
                  <a:solidFill>
                    <a:srgbClr val="FFFFFF"/>
                  </a:solidFill>
                  <a:latin typeface="黑体" panose="02010609060101010101" pitchFamily="49" charset="-122"/>
                  <a:ea typeface="黑体" panose="02010609060101010101" pitchFamily="49" charset="-122"/>
                  <a:sym typeface="Calibri" panose="020F0502020204030204" pitchFamily="34" charset="0"/>
                </a:rPr>
                <a:t>推广</a:t>
              </a:r>
              <a:endParaRPr lang="en-US" altLang="zh-CN" sz="3600" b="1" dirty="0">
                <a:solidFill>
                  <a:srgbClr val="FFFFFF"/>
                </a:solidFill>
                <a:latin typeface="黑体" panose="02010609060101010101" pitchFamily="49" charset="-122"/>
                <a:ea typeface="黑体" panose="02010609060101010101" pitchFamily="49" charset="-122"/>
                <a:sym typeface="Calibri" panose="020F0502020204030204" pitchFamily="34" charset="0"/>
              </a:endParaRPr>
            </a:p>
          </p:txBody>
        </p:sp>
      </p:grpSp>
      <p:pic>
        <p:nvPicPr>
          <p:cNvPr id="9" name="图片 8" descr="79"/>
          <p:cNvPicPr>
            <a:picLocks noChangeAspect="1"/>
          </p:cNvPicPr>
          <p:nvPr/>
        </p:nvPicPr>
        <p:blipFill>
          <a:blip r:embed="rId3"/>
          <a:stretch>
            <a:fillRect/>
          </a:stretch>
        </p:blipFill>
        <p:spPr>
          <a:xfrm>
            <a:off x="7407275" y="1427480"/>
            <a:ext cx="4002405" cy="400240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custDataLst>
              <p:tags r:id="rId1"/>
            </p:custDataLst>
          </p:nvPr>
        </p:nvSpPr>
        <p:spPr>
          <a:xfrm>
            <a:off x="2246630" y="27940"/>
            <a:ext cx="388937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sym typeface="+mn-ea"/>
              </a:rPr>
              <a:t>3.2 </a:t>
            </a:r>
            <a:r>
              <a:rPr lang="zh-CN" altLang="zh-CN" sz="3600" dirty="0">
                <a:gradFill>
                  <a:gsLst>
                    <a:gs pos="0">
                      <a:schemeClr val="accent3"/>
                    </a:gs>
                    <a:gs pos="29000">
                      <a:schemeClr val="accent1">
                        <a:shade val="67500"/>
                        <a:satMod val="115000"/>
                      </a:schemeClr>
                    </a:gs>
                    <a:gs pos="100000">
                      <a:schemeClr val="accent6"/>
                    </a:gs>
                  </a:gsLst>
                  <a:lin ang="10800000" scaled="1"/>
                </a:gradFill>
                <a:sym typeface="+mn-ea"/>
              </a:rPr>
              <a:t>推广</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47" name="直接连接符 46"/>
          <p:cNvCxnSpPr/>
          <p:nvPr/>
        </p:nvCxnSpPr>
        <p:spPr>
          <a:xfrm>
            <a:off x="2360930" y="769620"/>
            <a:ext cx="1923415"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9"/>
          <p:cNvSpPr/>
          <p:nvPr/>
        </p:nvSpPr>
        <p:spPr>
          <a:xfrm>
            <a:off x="2246630" y="1153795"/>
            <a:ext cx="2580640" cy="1765935"/>
          </a:xfrm>
          <a:prstGeom prst="ellipse">
            <a:avLst/>
          </a:prstGeom>
          <a:gradFill rotWithShape="1">
            <a:gsLst>
              <a:gs pos="0">
                <a:srgbClr val="2D5D97">
                  <a:alpha val="100000"/>
                </a:srgbClr>
              </a:gs>
              <a:gs pos="79999">
                <a:srgbClr val="3C7AC5">
                  <a:alpha val="100000"/>
                </a:srgbClr>
              </a:gs>
              <a:gs pos="100000">
                <a:srgbClr val="397BC9">
                  <a:alpha val="100000"/>
                </a:srgbClr>
              </a:gs>
            </a:gsLst>
            <a:lin ang="16200000" scaled="1"/>
            <a:tileRect/>
          </a:gradFill>
          <a:ln w="9525">
            <a:noFill/>
          </a:ln>
        </p:spPr>
        <p:txBody>
          <a:bodyPr anchor="ctr"/>
          <a:p>
            <a:pPr algn="ctr"/>
            <a:r>
              <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直通车</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cxnSp>
        <p:nvCxnSpPr>
          <p:cNvPr id="36867" name="肘形连接符 2"/>
          <p:cNvCxnSpPr/>
          <p:nvPr/>
        </p:nvCxnSpPr>
        <p:spPr>
          <a:xfrm rot="5400000" flipV="1">
            <a:off x="3209290" y="3345815"/>
            <a:ext cx="724535" cy="114935"/>
          </a:xfrm>
          <a:prstGeom prst="bentConnector3">
            <a:avLst>
              <a:gd name="adj1" fmla="val 50044"/>
            </a:avLst>
          </a:prstGeom>
          <a:ln w="38100" cap="flat" cmpd="sng">
            <a:solidFill>
              <a:schemeClr val="accent1"/>
            </a:solidFill>
            <a:prstDash val="solid"/>
            <a:miter/>
            <a:headEnd type="none" w="med" len="med"/>
            <a:tailEnd type="arrow" w="med" len="med"/>
          </a:ln>
        </p:spPr>
      </p:cxnSp>
      <p:pic>
        <p:nvPicPr>
          <p:cNvPr id="5" name="图片 4"/>
          <p:cNvPicPr>
            <a:picLocks noChangeAspect="1"/>
          </p:cNvPicPr>
          <p:nvPr/>
        </p:nvPicPr>
        <p:blipFill>
          <a:blip r:embed="rId2"/>
          <a:stretch>
            <a:fillRect/>
          </a:stretch>
        </p:blipFill>
        <p:spPr>
          <a:xfrm>
            <a:off x="7801610" y="3213735"/>
            <a:ext cx="4248785" cy="3542665"/>
          </a:xfrm>
          <a:prstGeom prst="rect">
            <a:avLst/>
          </a:prstGeom>
        </p:spPr>
      </p:pic>
      <p:pic>
        <p:nvPicPr>
          <p:cNvPr id="4" name="图片 3" descr="1"/>
          <p:cNvPicPr>
            <a:picLocks noChangeAspect="1"/>
          </p:cNvPicPr>
          <p:nvPr/>
        </p:nvPicPr>
        <p:blipFill>
          <a:blip r:embed="rId3"/>
          <a:stretch>
            <a:fillRect/>
          </a:stretch>
        </p:blipFill>
        <p:spPr>
          <a:xfrm>
            <a:off x="31115" y="11430"/>
            <a:ext cx="1995805" cy="958215"/>
          </a:xfrm>
          <a:prstGeom prst="rect">
            <a:avLst/>
          </a:prstGeom>
        </p:spPr>
      </p:pic>
      <p:sp>
        <p:nvSpPr>
          <p:cNvPr id="9" name="文本框 8"/>
          <p:cNvSpPr txBox="1"/>
          <p:nvPr/>
        </p:nvSpPr>
        <p:spPr>
          <a:xfrm>
            <a:off x="645160" y="3940810"/>
            <a:ext cx="6057265" cy="2306955"/>
          </a:xfrm>
          <a:prstGeom prst="rect">
            <a:avLst/>
          </a:prstGeom>
          <a:noFill/>
        </p:spPr>
        <p:txBody>
          <a:bodyPr wrap="square" rtlCol="0" anchor="t">
            <a:spAutoFit/>
          </a:bodyPr>
          <a:p>
            <a:r>
              <a:rPr lang="zh-CN" altLang="en-US"/>
              <a:t>可以通过投放直通车扩大流量入口，投直通车需首要目标就是要保障创意图片的点击率，随着宝贝点击量增加，自然收藏和加购增加，这样宝贝的自然排名会靠前，免费流量会增加，也就实现了通过投放直通车达到为宝贝提升自然排名的效果，直通车的引流，还会为店铺带来自然曝光，自然曝光也会带来间接成交，推广宝贝的搜索关键词排名也会靠前。另外，也可以通过投放直通车让店铺和人群标签更加精准！</a:t>
            </a: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0" fill="hold"/>
                                        <p:tgtEl>
                                          <p:spTgt spid="57"/>
                                        </p:tgtEl>
                                        <p:attrNameLst>
                                          <p:attrName>ppt_w</p:attrName>
                                        </p:attrNameLst>
                                      </p:cBhvr>
                                      <p:tavLst>
                                        <p:tav tm="0" fmla="#ppt_w*sin(2.5*pi*$)">
                                          <p:val>
                                            <p:fltVal val="0"/>
                                          </p:val>
                                        </p:tav>
                                        <p:tav tm="100000">
                                          <p:val>
                                            <p:fltVal val="1"/>
                                          </p:val>
                                        </p:tav>
                                      </p:tavLst>
                                    </p:anim>
                                    <p:anim calcmode="lin" valueType="num">
                                      <p:cBhvr>
                                        <p:cTn id="8" dur="5000" fill="hold"/>
                                        <p:tgtEl>
                                          <p:spTgt spid="57"/>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p:cTn id="11" dur="5000" fill="hold"/>
                                        <p:tgtEl>
                                          <p:spTgt spid="36867"/>
                                        </p:tgtEl>
                                        <p:attrNameLst>
                                          <p:attrName>ppt_w</p:attrName>
                                        </p:attrNameLst>
                                      </p:cBhvr>
                                      <p:tavLst>
                                        <p:tav tm="0" fmla="#ppt_w*sin(2.5*pi*$)">
                                          <p:val>
                                            <p:fltVal val="0"/>
                                          </p:val>
                                        </p:tav>
                                        <p:tav tm="100000">
                                          <p:val>
                                            <p:fltVal val="1"/>
                                          </p:val>
                                        </p:tav>
                                      </p:tavLst>
                                    </p:anim>
                                    <p:anim calcmode="lin" valueType="num">
                                      <p:cBhvr>
                                        <p:cTn id="12" dur="5000" fill="hold"/>
                                        <p:tgtEl>
                                          <p:spTgt spid="368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986740" y="543907"/>
            <a:ext cx="2785908" cy="2003078"/>
            <a:chOff x="4717875" y="1825972"/>
            <a:chExt cx="1265653" cy="910009"/>
          </a:xfrm>
        </p:grpSpPr>
        <p:sp>
          <p:nvSpPr>
            <p:cNvPr id="4098" name="文本框 28"/>
            <p:cNvSpPr txBox="1">
              <a:spLocks noChangeArrowheads="1"/>
            </p:cNvSpPr>
            <p:nvPr>
              <p:custDataLst>
                <p:tags r:id="rId2"/>
              </p:custDataLst>
            </p:nvPr>
          </p:nvSpPr>
          <p:spPr bwMode="auto">
            <a:xfrm>
              <a:off x="5454098" y="2179744"/>
              <a:ext cx="529430" cy="5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eaLnBrk="1" hangingPunct="1">
                <a:spcBef>
                  <a:spcPct val="0"/>
                </a:spcBef>
                <a:buClrTx/>
                <a:buSzTx/>
                <a:buFontTx/>
                <a:buNone/>
              </a:pPr>
              <a:r>
                <a:rPr lang="zh-CN" altLang="en-US" sz="4400" dirty="0">
                  <a:solidFill>
                    <a:schemeClr val="accent2"/>
                  </a:solidFill>
                  <a:latin typeface="Arial" panose="020B0604020202020204" pitchFamily="34" charset="0"/>
                  <a:ea typeface="黑体" panose="02010609060101010101" pitchFamily="49" charset="-122"/>
                </a:rPr>
                <a:t>章</a:t>
              </a:r>
              <a:endParaRPr lang="zh-CN" altLang="en-US" sz="4400" dirty="0">
                <a:solidFill>
                  <a:schemeClr val="accent2"/>
                </a:solidFill>
                <a:latin typeface="Arial" panose="020B0604020202020204" pitchFamily="34" charset="0"/>
                <a:ea typeface="黑体" panose="02010609060101010101" pitchFamily="49" charset="-122"/>
              </a:endParaRPr>
            </a:p>
          </p:txBody>
        </p:sp>
        <p:sp>
          <p:nvSpPr>
            <p:cNvPr id="35" name="文本框 34"/>
            <p:cNvSpPr txBox="1"/>
            <p:nvPr>
              <p:custDataLst>
                <p:tags r:id="rId3"/>
              </p:custDataLst>
            </p:nvPr>
          </p:nvSpPr>
          <p:spPr>
            <a:xfrm>
              <a:off x="4717875" y="1825972"/>
              <a:ext cx="451882" cy="464328"/>
            </a:xfrm>
            <a:prstGeom prst="rect">
              <a:avLst/>
            </a:prstGeom>
            <a:noFill/>
          </p:spPr>
          <p:txBody>
            <a:bodyPr wrap="square">
              <a:normAutofit/>
            </a:bodyPr>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kern="0" dirty="0">
                  <a:solidFill>
                    <a:schemeClr val="accent2"/>
                  </a:solidFill>
                  <a:latin typeface="Arial" panose="020B0604020202020204" pitchFamily="34" charset="0"/>
                  <a:ea typeface="黑体" panose="02010609060101010101" pitchFamily="49" charset="-122"/>
                </a:rPr>
                <a:t>第</a:t>
              </a:r>
              <a:endParaRPr lang="zh-CN" altLang="en-US" kern="0" dirty="0">
                <a:solidFill>
                  <a:schemeClr val="accent2"/>
                </a:solidFill>
                <a:latin typeface="Arial" panose="020B0604020202020204" pitchFamily="34" charset="0"/>
                <a:ea typeface="黑体" panose="02010609060101010101" pitchFamily="49" charset="-122"/>
              </a:endParaRPr>
            </a:p>
          </p:txBody>
        </p:sp>
        <p:sp>
          <p:nvSpPr>
            <p:cNvPr id="36" name="椭圆 35"/>
            <p:cNvSpPr/>
            <p:nvPr>
              <p:custDataLst>
                <p:tags r:id="rId4"/>
              </p:custDataLst>
            </p:nvPr>
          </p:nvSpPr>
          <p:spPr>
            <a:xfrm>
              <a:off x="5040872" y="1984802"/>
              <a:ext cx="457627" cy="458584"/>
            </a:xfrm>
            <a:prstGeom prst="ellipse">
              <a:avLst/>
            </a:prstGeom>
            <a:solidFill>
              <a:schemeClr val="accent1"/>
            </a:solidFill>
            <a:ln w="12700" cap="flat" cmpd="sng" algn="ctr">
              <a:noFill/>
              <a:prstDash val="solid"/>
              <a:miter lim="800000"/>
            </a:ln>
            <a:effectLst/>
          </p:spPr>
          <p:txBody>
            <a:bodyPr wrap="square" anchor="ctr">
              <a:noAutofit/>
            </a:bodyPr>
            <a:lstStyle/>
            <a:p>
              <a:pPr algn="ctr">
                <a:defRPr/>
              </a:pPr>
              <a:r>
                <a:rPr lang="en-US" altLang="zh-CN" sz="5400" kern="0" smtClean="0">
                  <a:solidFill>
                    <a:schemeClr val="bg1"/>
                  </a:solidFill>
                </a:rPr>
                <a:t>1</a:t>
              </a:r>
              <a:endParaRPr lang="en-US" altLang="zh-CN" sz="5400" kern="0" smtClean="0">
                <a:solidFill>
                  <a:schemeClr val="bg1"/>
                </a:solidFill>
              </a:endParaRPr>
            </a:p>
          </p:txBody>
        </p:sp>
      </p:grpSp>
      <p:grpSp>
        <p:nvGrpSpPr>
          <p:cNvPr id="9220" name="组合 9219"/>
          <p:cNvGrpSpPr/>
          <p:nvPr/>
        </p:nvGrpSpPr>
        <p:grpSpPr>
          <a:xfrm>
            <a:off x="2697480" y="2184400"/>
            <a:ext cx="6899910" cy="2343785"/>
            <a:chOff x="0" y="-1733985"/>
            <a:chExt cx="2786082" cy="2734117"/>
          </a:xfrm>
        </p:grpSpPr>
        <p:sp>
          <p:nvSpPr>
            <p:cNvPr id="9221" name="圆角矩形 6"/>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2" name="圆角矩形 7"/>
            <p:cNvSpPr/>
            <p:nvPr/>
          </p:nvSpPr>
          <p:spPr>
            <a:xfrm>
              <a:off x="0" y="7112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3" name="圆角矩形 8"/>
            <p:cNvSpPr/>
            <p:nvPr/>
          </p:nvSpPr>
          <p:spPr>
            <a:xfrm>
              <a:off x="143072" y="-1733985"/>
              <a:ext cx="2571768" cy="785818"/>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p>
              <a:pPr algn="ctr"/>
              <a:r>
                <a:rPr lang="zh-CN" altLang="en-US" sz="3600" b="1" dirty="0">
                  <a:solidFill>
                    <a:schemeClr val="bg1"/>
                  </a:solidFill>
                  <a:latin typeface="宋体" panose="02010600030101010101" pitchFamily="2" charset="-122"/>
                  <a:ea typeface="宋体" panose="02010600030101010101" pitchFamily="2" charset="-122"/>
                  <a:sym typeface="+mn-ea"/>
                </a:rPr>
                <a:t>店铺产品定位与卖点挖掘</a:t>
              </a:r>
              <a:endParaRPr lang="zh-CN" altLang="en-US" sz="3600" b="1" dirty="0">
                <a:solidFill>
                  <a:schemeClr val="bg1"/>
                </a:solidFill>
                <a:latin typeface="宋体" panose="02010600030101010101" pitchFamily="2" charset="-122"/>
                <a:ea typeface="宋体" panose="02010600030101010101" pitchFamily="2" charset="-122"/>
                <a:sym typeface="+mn-ea"/>
              </a:endParaRPr>
            </a:p>
          </p:txBody>
        </p:sp>
      </p:grpSp>
      <p:grpSp>
        <p:nvGrpSpPr>
          <p:cNvPr id="9240" name="组合 9239"/>
          <p:cNvGrpSpPr/>
          <p:nvPr/>
        </p:nvGrpSpPr>
        <p:grpSpPr>
          <a:xfrm>
            <a:off x="2817495" y="2845435"/>
            <a:ext cx="7188200" cy="712470"/>
            <a:chOff x="-1" y="-59436"/>
            <a:chExt cx="5642333" cy="713215"/>
          </a:xfrm>
        </p:grpSpPr>
        <p:cxnSp>
          <p:nvCxnSpPr>
            <p:cNvPr id="9241" name="肘形连接符 26"/>
            <p:cNvCxnSpPr/>
            <p:nvPr/>
          </p:nvCxnSpPr>
          <p:spPr>
            <a:xfrm rot="5400000">
              <a:off x="950181" y="-1009617"/>
              <a:ext cx="713215" cy="2613578"/>
            </a:xfrm>
            <a:prstGeom prst="bentConnector3">
              <a:avLst>
                <a:gd name="adj1" fmla="val 49956"/>
              </a:avLst>
            </a:prstGeom>
            <a:ln w="38100" cap="flat" cmpd="sng">
              <a:solidFill>
                <a:srgbClr val="8064A2"/>
              </a:solidFill>
              <a:prstDash val="solid"/>
              <a:miter/>
              <a:headEnd type="none" w="med" len="med"/>
              <a:tailEnd type="arrow" w="med" len="med"/>
            </a:ln>
          </p:spPr>
        </p:cxnSp>
        <p:cxnSp>
          <p:nvCxnSpPr>
            <p:cNvPr id="9244" name="肘形连接符 29"/>
            <p:cNvCxnSpPr/>
            <p:nvPr/>
          </p:nvCxnSpPr>
          <p:spPr>
            <a:xfrm rot="5400000" flipV="1">
              <a:off x="3802177" y="-1216887"/>
              <a:ext cx="651555" cy="3028754"/>
            </a:xfrm>
            <a:prstGeom prst="bentConnector3">
              <a:avLst>
                <a:gd name="adj1" fmla="val 50000"/>
              </a:avLst>
            </a:prstGeom>
            <a:ln w="38100" cap="flat" cmpd="sng">
              <a:solidFill>
                <a:srgbClr val="8064A2"/>
              </a:solidFill>
              <a:prstDash val="solid"/>
              <a:miter/>
              <a:headEnd type="none" w="med" len="med"/>
              <a:tailEnd type="arrow" w="med" len="med"/>
            </a:ln>
          </p:spPr>
        </p:cxnSp>
      </p:grpSp>
      <p:grpSp>
        <p:nvGrpSpPr>
          <p:cNvPr id="9224" name="组合 9223"/>
          <p:cNvGrpSpPr/>
          <p:nvPr/>
        </p:nvGrpSpPr>
        <p:grpSpPr>
          <a:xfrm>
            <a:off x="5123815" y="3568065"/>
            <a:ext cx="2282190" cy="3000375"/>
            <a:chOff x="0" y="0"/>
            <a:chExt cx="2786083" cy="875115"/>
          </a:xfrm>
        </p:grpSpPr>
        <p:sp>
          <p:nvSpPr>
            <p:cNvPr id="9225" name="圆角矩形 10"/>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6" name="圆角矩形 11"/>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27" name="圆角矩形 12"/>
            <p:cNvSpPr/>
            <p:nvPr/>
          </p:nvSpPr>
          <p:spPr>
            <a:xfrm>
              <a:off x="71438" y="29765"/>
              <a:ext cx="2571768" cy="785818"/>
            </a:xfrm>
            <a:prstGeom prst="roundRect">
              <a:avLst>
                <a:gd name="adj" fmla="val 16667"/>
              </a:avLst>
            </a:prstGeom>
            <a:gradFill rotWithShape="1">
              <a:gsLst>
                <a:gs pos="0">
                  <a:srgbClr val="992F2B">
                    <a:alpha val="100000"/>
                  </a:srgbClr>
                </a:gs>
                <a:gs pos="79999">
                  <a:srgbClr val="C93D39">
                    <a:alpha val="100000"/>
                  </a:srgbClr>
                </a:gs>
                <a:gs pos="100000">
                  <a:srgbClr val="CD3A36">
                    <a:alpha val="100000"/>
                  </a:srgbClr>
                </a:gs>
              </a:gsLst>
              <a:lin ang="16200000" scaled="1"/>
              <a:tileRect/>
            </a:gradFill>
            <a:ln w="9525">
              <a:noFill/>
            </a:ln>
          </p:spPr>
          <p:txBody>
            <a:bodyPr anchor="ctr"/>
            <a:p>
              <a:pPr algn="ctr"/>
              <a:r>
                <a:rPr lang="zh-CN" altLang="en-US" sz="3200" b="1" dirty="0">
                  <a:solidFill>
                    <a:schemeClr val="bg1"/>
                  </a:solidFill>
                  <a:latin typeface="宋体" panose="02010600030101010101" pitchFamily="2" charset="-122"/>
                  <a:ea typeface="宋体" panose="02010600030101010101" pitchFamily="2" charset="-122"/>
                  <a:sym typeface="+mn-ea"/>
                </a:rPr>
                <a:t>产品定位</a:t>
              </a:r>
              <a:endParaRPr lang="en-US" altLang="zh-CN"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grpSp>
        <p:nvGrpSpPr>
          <p:cNvPr id="9228" name="组合 9227"/>
          <p:cNvGrpSpPr/>
          <p:nvPr/>
        </p:nvGrpSpPr>
        <p:grpSpPr>
          <a:xfrm>
            <a:off x="8620125" y="3527425"/>
            <a:ext cx="2318385" cy="3000375"/>
            <a:chOff x="0" y="0"/>
            <a:chExt cx="2786083" cy="875115"/>
          </a:xfrm>
        </p:grpSpPr>
        <p:sp>
          <p:nvSpPr>
            <p:cNvPr id="9229" name="圆角矩形 14"/>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0" name="圆角矩形 15"/>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9231" name="圆角矩形 16"/>
            <p:cNvSpPr/>
            <p:nvPr/>
          </p:nvSpPr>
          <p:spPr>
            <a:xfrm>
              <a:off x="70929" y="29765"/>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endParaRPr lang="zh-CN" altLang="en-US" sz="3200" b="1" dirty="0">
                <a:solidFill>
                  <a:schemeClr val="bg1"/>
                </a:solidFill>
                <a:latin typeface="宋体" panose="02010600030101010101" pitchFamily="2" charset="-122"/>
                <a:ea typeface="宋体" panose="02010600030101010101" pitchFamily="2" charset="-122"/>
                <a:sym typeface="+mn-ea"/>
              </a:endParaRPr>
            </a:p>
            <a:p>
              <a:pPr algn="ctr"/>
              <a:r>
                <a:rPr lang="zh-CN" altLang="en-US" sz="3200" b="1" dirty="0">
                  <a:solidFill>
                    <a:schemeClr val="bg1"/>
                  </a:solidFill>
                  <a:latin typeface="宋体" panose="02010600030101010101" pitchFamily="2" charset="-122"/>
                  <a:ea typeface="宋体" panose="02010600030101010101" pitchFamily="2" charset="-122"/>
                  <a:sym typeface="+mn-ea"/>
                </a:rPr>
                <a:t>产品卖点</a:t>
              </a:r>
              <a:endParaRPr lang="en-US" altLang="zh-CN"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endParaRPr lang="en-US" altLang="zh-CN" sz="32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pic>
        <p:nvPicPr>
          <p:cNvPr id="3" name="图片 2" descr="1"/>
          <p:cNvPicPr>
            <a:picLocks noChangeAspect="1"/>
          </p:cNvPicPr>
          <p:nvPr/>
        </p:nvPicPr>
        <p:blipFill>
          <a:blip r:embed="rId5"/>
          <a:stretch>
            <a:fillRect/>
          </a:stretch>
        </p:blipFill>
        <p:spPr>
          <a:xfrm>
            <a:off x="31115" y="11430"/>
            <a:ext cx="1838960" cy="882015"/>
          </a:xfrm>
          <a:prstGeom prst="rect">
            <a:avLst/>
          </a:prstGeom>
        </p:spPr>
      </p:pic>
      <p:grpSp>
        <p:nvGrpSpPr>
          <p:cNvPr id="4" name="组合 3"/>
          <p:cNvGrpSpPr/>
          <p:nvPr/>
        </p:nvGrpSpPr>
        <p:grpSpPr>
          <a:xfrm>
            <a:off x="1660525" y="3588385"/>
            <a:ext cx="2318385" cy="3000375"/>
            <a:chOff x="0" y="0"/>
            <a:chExt cx="2786083" cy="875115"/>
          </a:xfrm>
        </p:grpSpPr>
        <p:sp>
          <p:nvSpPr>
            <p:cNvPr id="5" name="圆角矩形 14"/>
            <p:cNvSpPr/>
            <p:nvPr/>
          </p:nvSpPr>
          <p:spPr>
            <a:xfrm>
              <a:off x="71438" y="29765"/>
              <a:ext cx="2714645" cy="845350"/>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圆角矩形 15"/>
            <p:cNvSpPr/>
            <p:nvPr/>
          </p:nvSpPr>
          <p:spPr>
            <a:xfrm>
              <a:off x="0" y="0"/>
              <a:ext cx="2714645" cy="833443"/>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 name="圆角矩形 16"/>
            <p:cNvSpPr/>
            <p:nvPr/>
          </p:nvSpPr>
          <p:spPr>
            <a:xfrm>
              <a:off x="70929" y="29765"/>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endParaRPr lang="zh-CN" altLang="en-US" sz="3200" b="1" dirty="0">
                <a:solidFill>
                  <a:schemeClr val="bg1"/>
                </a:solidFill>
                <a:latin typeface="宋体" panose="02010600030101010101" pitchFamily="2" charset="-122"/>
                <a:ea typeface="宋体" panose="02010600030101010101" pitchFamily="2" charset="-122"/>
                <a:sym typeface="+mn-ea"/>
              </a:endParaRPr>
            </a:p>
            <a:p>
              <a:pPr algn="ctr"/>
              <a:r>
                <a:rPr lang="zh-CN" altLang="en-US" sz="3200" b="1" dirty="0">
                  <a:solidFill>
                    <a:schemeClr val="bg1"/>
                  </a:solidFill>
                  <a:latin typeface="宋体" panose="02010600030101010101" pitchFamily="2" charset="-122"/>
                  <a:ea typeface="宋体" panose="02010600030101010101" pitchFamily="2" charset="-122"/>
                  <a:sym typeface="+mn-ea"/>
                </a:rPr>
                <a:t>店铺定位</a:t>
              </a:r>
              <a:endParaRPr lang="en-US" altLang="zh-CN"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endParaRPr lang="en-US" altLang="zh-CN" sz="32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checkerboard(across)">
                                      <p:cBhvr>
                                        <p:cTn id="17" dur="500"/>
                                        <p:tgtEl>
                                          <p:spTgt spid="922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228"/>
                                        </p:tgtEl>
                                        <p:attrNameLst>
                                          <p:attrName>style.visibility</p:attrName>
                                        </p:attrNameLst>
                                      </p:cBhvr>
                                      <p:to>
                                        <p:strVal val="visible"/>
                                      </p:to>
                                    </p:set>
                                    <p:animEffect transition="in" filter="strips(downLeft)">
                                      <p:cBhvr>
                                        <p:cTn id="2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871345" y="40005"/>
            <a:ext cx="53416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3-2.</a:t>
            </a:r>
            <a:r>
              <a:rPr lang="zh-CN" altLang="zh-CN" sz="3600" dirty="0">
                <a:gradFill>
                  <a:gsLst>
                    <a:gs pos="0">
                      <a:schemeClr val="accent3"/>
                    </a:gs>
                    <a:gs pos="29000">
                      <a:schemeClr val="accent1">
                        <a:shade val="67500"/>
                        <a:satMod val="115000"/>
                      </a:schemeClr>
                    </a:gs>
                    <a:gs pos="100000">
                      <a:schemeClr val="accent6"/>
                    </a:gs>
                  </a:gsLst>
                  <a:lin ang="10800000" scaled="1"/>
                </a:gradFill>
              </a:rPr>
              <a:t>推广</a:t>
            </a:r>
            <a:endParaRPr lang="zh-CN" altLang="zh-CN"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142490" y="798195"/>
            <a:ext cx="1645920"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1"/>
          <p:cNvPicPr>
            <a:picLocks noChangeAspect="1"/>
          </p:cNvPicPr>
          <p:nvPr/>
        </p:nvPicPr>
        <p:blipFill>
          <a:blip r:embed="rId2"/>
          <a:stretch>
            <a:fillRect/>
          </a:stretch>
        </p:blipFill>
        <p:spPr>
          <a:xfrm>
            <a:off x="31115" y="40005"/>
            <a:ext cx="1599565" cy="767715"/>
          </a:xfrm>
          <a:prstGeom prst="rect">
            <a:avLst/>
          </a:prstGeom>
        </p:spPr>
      </p:pic>
      <p:sp>
        <p:nvSpPr>
          <p:cNvPr id="15369" name="椭圆 10"/>
          <p:cNvSpPr/>
          <p:nvPr/>
        </p:nvSpPr>
        <p:spPr>
          <a:xfrm>
            <a:off x="977265" y="1398270"/>
            <a:ext cx="2349500" cy="1920875"/>
          </a:xfrm>
          <a:prstGeom prst="ellipse">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rPr>
              <a:t>淘客</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4583" name="Picture 20"/>
          <p:cNvPicPr>
            <a:picLocks noChangeAspect="1"/>
          </p:cNvPicPr>
          <p:nvPr/>
        </p:nvPicPr>
        <p:blipFill>
          <a:blip r:embed="rId3"/>
          <a:stretch>
            <a:fillRect/>
          </a:stretch>
        </p:blipFill>
        <p:spPr>
          <a:xfrm>
            <a:off x="476885" y="4433570"/>
            <a:ext cx="3350260" cy="2341245"/>
          </a:xfrm>
          <a:prstGeom prst="rect">
            <a:avLst/>
          </a:prstGeom>
          <a:noFill/>
          <a:ln w="9525">
            <a:noFill/>
          </a:ln>
        </p:spPr>
      </p:pic>
      <p:grpSp>
        <p:nvGrpSpPr>
          <p:cNvPr id="6170" name="组合 6169"/>
          <p:cNvGrpSpPr/>
          <p:nvPr/>
        </p:nvGrpSpPr>
        <p:grpSpPr>
          <a:xfrm>
            <a:off x="3827145" y="2634615"/>
            <a:ext cx="7764780" cy="1920240"/>
            <a:chOff x="0" y="71120"/>
            <a:chExt cx="7764398" cy="1081563"/>
          </a:xfrm>
        </p:grpSpPr>
        <p:sp>
          <p:nvSpPr>
            <p:cNvPr id="6171" name="对角圆角矩形 78"/>
            <p:cNvSpPr/>
            <p:nvPr/>
          </p:nvSpPr>
          <p:spPr>
            <a:xfrm>
              <a:off x="71438" y="71438"/>
              <a:ext cx="5572164" cy="785818"/>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BFBFBF"/>
            </a:solidFill>
            <a:ln w="25400">
              <a:noFill/>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6172" name="对角圆角矩形 70"/>
            <p:cNvSpPr/>
            <p:nvPr/>
          </p:nvSpPr>
          <p:spPr>
            <a:xfrm>
              <a:off x="0" y="71120"/>
              <a:ext cx="7764398" cy="1081563"/>
            </a:xfrm>
            <a:custGeom>
              <a:avLst/>
              <a:gdLst>
                <a:gd name="txL" fmla="*/ 0 w 5572164"/>
                <a:gd name="txT" fmla="*/ 0 h 785818"/>
                <a:gd name="txR" fmla="*/ 5572164 w 5572164"/>
                <a:gd name="txB" fmla="*/ 785818 h 785818"/>
              </a:gdLst>
              <a:ahLst/>
              <a:cxnLst/>
              <a:rect l="txL" t="txT" r="txR" b="txB"/>
              <a:pathLst>
                <a:path w="5572164" h="785818">
                  <a:moveTo>
                    <a:pt x="130972" y="0"/>
                  </a:moveTo>
                  <a:lnTo>
                    <a:pt x="5572164" y="0"/>
                  </a:lnTo>
                  <a:arcTo wR="0" hR="0" stAng="-16200000" swAng="0"/>
                  <a:lnTo>
                    <a:pt x="5572164" y="654845"/>
                  </a:lnTo>
                  <a:arcTo wR="130972" hR="130972" stAng="0" swAng="5400000"/>
                  <a:lnTo>
                    <a:pt x="0" y="785818"/>
                  </a:lnTo>
                  <a:arcTo wR="0" hR="0" stAng="-16200000" swAng="0"/>
                  <a:lnTo>
                    <a:pt x="0" y="130972"/>
                  </a:lnTo>
                  <a:arcTo wR="130972" hR="130972" stAng="-10800000" swAng="5400000"/>
                  <a:close/>
                </a:path>
              </a:pathLst>
            </a:custGeom>
            <a:solidFill>
              <a:srgbClr val="FFFFFF"/>
            </a:solidFill>
            <a:ln w="25400" cap="flat" cmpd="sng">
              <a:solidFill>
                <a:srgbClr val="F79646"/>
              </a:solidFill>
              <a:prstDash val="solid"/>
              <a:miter/>
              <a:headEnd type="none" w="med" len="med"/>
              <a:tailEnd type="none" w="med" len="med"/>
            </a:ln>
          </p:spPr>
          <p:txBody>
            <a:bodyPr anchor="ctr"/>
            <a:p>
              <a:pPr algn="ctr"/>
              <a:r>
                <a:rPr lang="zh-CN" altLang="en-US" sz="3600" b="1" dirty="0">
                  <a:ea typeface="宋体" panose="02010600030101010101" pitchFamily="2" charset="-122"/>
                </a:rPr>
                <a:t>用的好可破天花板</a:t>
              </a:r>
              <a:r>
                <a:rPr lang="en-US" altLang="zh-CN" sz="3600" b="1" dirty="0">
                  <a:ea typeface="宋体" panose="02010600030101010101" pitchFamily="2" charset="-122"/>
                </a:rPr>
                <a:t>.</a:t>
              </a:r>
              <a:r>
                <a:rPr lang="zh-CN" altLang="en-US" sz="3600" b="1" dirty="0">
                  <a:ea typeface="宋体" panose="02010600030101010101" pitchFamily="2" charset="-122"/>
                </a:rPr>
                <a:t>用不好会功亏一篑</a:t>
              </a:r>
              <a:endParaRPr lang="zh-CN" altLang="en-US" sz="3600" b="1" dirty="0">
                <a:ea typeface="宋体" panose="02010600030101010101" pitchFamily="2"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lt">
                                    <p:tmPct val="50000"/>
                                  </p:iterate>
                                  <p:childTnLst>
                                    <p:set>
                                      <p:cBhvr>
                                        <p:cTn id="6" dur="1" fill="hold">
                                          <p:stCondLst>
                                            <p:cond delay="0"/>
                                          </p:stCondLst>
                                        </p:cTn>
                                        <p:tgtEl>
                                          <p:spTgt spid="15369"/>
                                        </p:tgtEl>
                                        <p:attrNameLst>
                                          <p:attrName>style.visibility</p:attrName>
                                        </p:attrNameLst>
                                      </p:cBhvr>
                                      <p:to>
                                        <p:strVal val="visible"/>
                                      </p:to>
                                    </p:set>
                                    <p:set>
                                      <p:cBhvr>
                                        <p:cTn id="7" dur="455" fill="hold">
                                          <p:stCondLst>
                                            <p:cond delay="0"/>
                                          </p:stCondLst>
                                        </p:cTn>
                                        <p:tgtEl>
                                          <p:spTgt spid="15369"/>
                                        </p:tgtEl>
                                        <p:attrNameLst>
                                          <p:attrName>style.rotation</p:attrName>
                                        </p:attrNameLst>
                                      </p:cBhvr>
                                      <p:to>
                                        <p:strVal val="-45.0"/>
                                      </p:to>
                                    </p:set>
                                    <p:anim calcmode="lin" valueType="num">
                                      <p:cBhvr>
                                        <p:cTn id="8" dur="455" fill="hold">
                                          <p:stCondLst>
                                            <p:cond delay="455"/>
                                          </p:stCondLst>
                                        </p:cTn>
                                        <p:tgtEl>
                                          <p:spTgt spid="1536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36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36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36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6170"/>
                                        </p:tgtEl>
                                        <p:attrNameLst>
                                          <p:attrName>style.visibility</p:attrName>
                                        </p:attrNameLst>
                                      </p:cBhvr>
                                      <p:to>
                                        <p:strVal val="visible"/>
                                      </p:to>
                                    </p:set>
                                    <p:anim calcmode="lin" valueType="num">
                                      <p:cBhvr>
                                        <p:cTn id="16" dur="500" fill="hold"/>
                                        <p:tgtEl>
                                          <p:spTgt spid="6170"/>
                                        </p:tgtEl>
                                        <p:attrNameLst>
                                          <p:attrName>ppt_x</p:attrName>
                                        </p:attrNameLst>
                                      </p:cBhvr>
                                      <p:tavLst>
                                        <p:tav tm="0">
                                          <p:val>
                                            <p:strVal val="1+#ppt_w/2"/>
                                          </p:val>
                                        </p:tav>
                                        <p:tav tm="100000">
                                          <p:val>
                                            <p:strVal val="#ppt_x"/>
                                          </p:val>
                                        </p:tav>
                                      </p:tavLst>
                                    </p:anim>
                                    <p:anim calcmode="lin" valueType="num">
                                      <p:cBhvr>
                                        <p:cTn id="17" dur="500" fill="hold"/>
                                        <p:tgtEl>
                                          <p:spTgt spid="6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P spid="15369" grpId="1"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277110" y="176530"/>
            <a:ext cx="492696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2.7.</a:t>
            </a:r>
            <a:r>
              <a:rPr lang="zh-CN" altLang="zh-CN" sz="3600" dirty="0">
                <a:gradFill>
                  <a:gsLst>
                    <a:gs pos="0">
                      <a:schemeClr val="accent3"/>
                    </a:gs>
                    <a:gs pos="29000">
                      <a:schemeClr val="accent1">
                        <a:shade val="67500"/>
                        <a:satMod val="115000"/>
                      </a:schemeClr>
                    </a:gs>
                    <a:gs pos="100000">
                      <a:schemeClr val="accent6"/>
                    </a:gs>
                  </a:gsLst>
                  <a:lin ang="10800000" scaled="1"/>
                </a:gradFill>
              </a:rPr>
              <a:t>宝贝发布注意事项</a:t>
            </a:r>
            <a:endParaRPr lang="zh-CN" altLang="zh-CN"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a:off x="2522855" y="889000"/>
            <a:ext cx="4436110" cy="63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1"/>
          <p:cNvPicPr>
            <a:picLocks noChangeAspect="1"/>
          </p:cNvPicPr>
          <p:nvPr/>
        </p:nvPicPr>
        <p:blipFill>
          <a:blip r:embed="rId2"/>
          <a:stretch>
            <a:fillRect/>
          </a:stretch>
        </p:blipFill>
        <p:spPr>
          <a:xfrm>
            <a:off x="20955" y="31115"/>
            <a:ext cx="2091055" cy="1003300"/>
          </a:xfrm>
          <a:prstGeom prst="rect">
            <a:avLst/>
          </a:prstGeom>
        </p:spPr>
      </p:pic>
      <p:pic>
        <p:nvPicPr>
          <p:cNvPr id="7" name="图片 6"/>
          <p:cNvPicPr>
            <a:picLocks noChangeAspect="1"/>
          </p:cNvPicPr>
          <p:nvPr/>
        </p:nvPicPr>
        <p:blipFill>
          <a:blip r:embed="rId3"/>
          <a:stretch>
            <a:fillRect/>
          </a:stretch>
        </p:blipFill>
        <p:spPr>
          <a:xfrm>
            <a:off x="532130" y="1456055"/>
            <a:ext cx="10525125" cy="3945890"/>
          </a:xfrm>
          <a:prstGeom prst="rect">
            <a:avLst/>
          </a:prstGeom>
        </p:spPr>
      </p:pic>
    </p:spTree>
    <p:custDataLst>
      <p:tags r:id="rId4"/>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862455" y="40005"/>
            <a:ext cx="53416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3-3.</a:t>
            </a:r>
            <a:r>
              <a:rPr lang="zh-CN" altLang="en-US" sz="3600" dirty="0">
                <a:gradFill>
                  <a:gsLst>
                    <a:gs pos="0">
                      <a:schemeClr val="accent3"/>
                    </a:gs>
                    <a:gs pos="29000">
                      <a:schemeClr val="accent1">
                        <a:shade val="67500"/>
                        <a:satMod val="115000"/>
                      </a:schemeClr>
                    </a:gs>
                    <a:gs pos="100000">
                      <a:schemeClr val="accent6"/>
                    </a:gs>
                  </a:gsLst>
                  <a:lin ang="10800000" scaled="1"/>
                </a:gradFill>
              </a:rPr>
              <a:t>活动支撑</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142490" y="779145"/>
            <a:ext cx="2583815" cy="2857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1"/>
          <p:cNvPicPr>
            <a:picLocks noChangeAspect="1"/>
          </p:cNvPicPr>
          <p:nvPr/>
        </p:nvPicPr>
        <p:blipFill>
          <a:blip r:embed="rId2"/>
          <a:stretch>
            <a:fillRect/>
          </a:stretch>
        </p:blipFill>
        <p:spPr>
          <a:xfrm>
            <a:off x="31115" y="40005"/>
            <a:ext cx="1599565" cy="767715"/>
          </a:xfrm>
          <a:prstGeom prst="rect">
            <a:avLst/>
          </a:prstGeom>
        </p:spPr>
      </p:pic>
      <p:pic>
        <p:nvPicPr>
          <p:cNvPr id="2" name="图片 1"/>
          <p:cNvPicPr>
            <a:picLocks noChangeAspect="1"/>
          </p:cNvPicPr>
          <p:nvPr/>
        </p:nvPicPr>
        <p:blipFill>
          <a:blip r:embed="rId3"/>
          <a:stretch>
            <a:fillRect/>
          </a:stretch>
        </p:blipFill>
        <p:spPr>
          <a:xfrm>
            <a:off x="157480" y="965200"/>
            <a:ext cx="11876405" cy="5552440"/>
          </a:xfrm>
          <a:prstGeom prst="rect">
            <a:avLst/>
          </a:prstGeom>
        </p:spPr>
      </p:pic>
    </p:spTree>
    <p:custDataLst>
      <p:tags r:id="rId4"/>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862455" y="40005"/>
            <a:ext cx="53416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3-3.</a:t>
            </a:r>
            <a:r>
              <a:rPr lang="zh-CN" altLang="en-US" sz="3600" dirty="0">
                <a:gradFill>
                  <a:gsLst>
                    <a:gs pos="0">
                      <a:schemeClr val="accent3"/>
                    </a:gs>
                    <a:gs pos="29000">
                      <a:schemeClr val="accent1">
                        <a:shade val="67500"/>
                        <a:satMod val="115000"/>
                      </a:schemeClr>
                    </a:gs>
                    <a:gs pos="100000">
                      <a:schemeClr val="accent6"/>
                    </a:gs>
                  </a:gsLst>
                  <a:lin ang="10800000" scaled="1"/>
                </a:gradFill>
              </a:rPr>
              <a:t>活动支撑</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142490" y="779145"/>
            <a:ext cx="2583815" cy="2857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1"/>
          <p:cNvPicPr>
            <a:picLocks noChangeAspect="1"/>
          </p:cNvPicPr>
          <p:nvPr/>
        </p:nvPicPr>
        <p:blipFill>
          <a:blip r:embed="rId2"/>
          <a:stretch>
            <a:fillRect/>
          </a:stretch>
        </p:blipFill>
        <p:spPr>
          <a:xfrm>
            <a:off x="31115" y="40005"/>
            <a:ext cx="1599565" cy="767715"/>
          </a:xfrm>
          <a:prstGeom prst="rect">
            <a:avLst/>
          </a:prstGeom>
        </p:spPr>
      </p:pic>
      <p:pic>
        <p:nvPicPr>
          <p:cNvPr id="2" name="图片 1"/>
          <p:cNvPicPr>
            <a:picLocks noChangeAspect="1"/>
          </p:cNvPicPr>
          <p:nvPr/>
        </p:nvPicPr>
        <p:blipFill>
          <a:blip r:embed="rId3"/>
          <a:stretch>
            <a:fillRect/>
          </a:stretch>
        </p:blipFill>
        <p:spPr>
          <a:xfrm>
            <a:off x="241935" y="1570990"/>
            <a:ext cx="11830050" cy="4137660"/>
          </a:xfrm>
          <a:prstGeom prst="rect">
            <a:avLst/>
          </a:prstGeom>
        </p:spPr>
      </p:pic>
    </p:spTree>
    <p:custDataLst>
      <p:tags r:id="rId4"/>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862455" y="40005"/>
            <a:ext cx="53416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3-3.</a:t>
            </a:r>
            <a:r>
              <a:rPr lang="zh-CN" altLang="en-US" sz="3600" dirty="0">
                <a:gradFill>
                  <a:gsLst>
                    <a:gs pos="0">
                      <a:schemeClr val="accent3"/>
                    </a:gs>
                    <a:gs pos="29000">
                      <a:schemeClr val="accent1">
                        <a:shade val="67500"/>
                        <a:satMod val="115000"/>
                      </a:schemeClr>
                    </a:gs>
                    <a:gs pos="100000">
                      <a:schemeClr val="accent6"/>
                    </a:gs>
                  </a:gsLst>
                  <a:lin ang="10800000" scaled="1"/>
                </a:gradFill>
              </a:rPr>
              <a:t>活动支撑</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142490" y="779145"/>
            <a:ext cx="2583815" cy="2857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descr="1"/>
          <p:cNvPicPr>
            <a:picLocks noChangeAspect="1"/>
          </p:cNvPicPr>
          <p:nvPr/>
        </p:nvPicPr>
        <p:blipFill>
          <a:blip r:embed="rId2"/>
          <a:stretch>
            <a:fillRect/>
          </a:stretch>
        </p:blipFill>
        <p:spPr>
          <a:xfrm>
            <a:off x="31115" y="40005"/>
            <a:ext cx="1599565" cy="767715"/>
          </a:xfrm>
          <a:prstGeom prst="rect">
            <a:avLst/>
          </a:prstGeom>
        </p:spPr>
      </p:pic>
      <p:sp>
        <p:nvSpPr>
          <p:cNvPr id="2" name="文本框 1"/>
          <p:cNvSpPr txBox="1"/>
          <p:nvPr/>
        </p:nvSpPr>
        <p:spPr>
          <a:xfrm>
            <a:off x="155575" y="1847215"/>
            <a:ext cx="4940300" cy="2584450"/>
          </a:xfrm>
          <a:prstGeom prst="rect">
            <a:avLst/>
          </a:prstGeom>
          <a:noFill/>
        </p:spPr>
        <p:txBody>
          <a:bodyPr wrap="square" rtlCol="0" anchor="t">
            <a:spAutoFit/>
          </a:bodyPr>
          <a:p>
            <a:r>
              <a:rPr lang="zh-CN" altLang="en-US"/>
              <a:t>淘宝：淘抢购</a:t>
            </a:r>
            <a:endParaRPr lang="zh-CN" altLang="en-US"/>
          </a:p>
          <a:p>
            <a:r>
              <a:rPr lang="zh-CN" altLang="en-US"/>
              <a:t>1、开店时间：90天及以上；</a:t>
            </a:r>
            <a:endParaRPr lang="zh-CN" altLang="en-US"/>
          </a:p>
          <a:p>
            <a:r>
              <a:rPr lang="zh-CN" altLang="en-US"/>
              <a:t>2、卖家信用等级：三钻及以上；</a:t>
            </a:r>
            <a:endParaRPr lang="zh-CN" altLang="en-US"/>
          </a:p>
          <a:p>
            <a:r>
              <a:rPr lang="zh-CN" altLang="en-US"/>
              <a:t>3、店铺实物交易占比80%且半年正常计分评论数200件；</a:t>
            </a:r>
            <a:endParaRPr lang="zh-CN" altLang="en-US"/>
          </a:p>
          <a:p>
            <a:r>
              <a:rPr lang="zh-CN" altLang="en-US"/>
              <a:t>4、店铺本年度内无淘宝网严重违规行为扣分6分（含）以上的处罚；</a:t>
            </a:r>
            <a:endParaRPr lang="zh-CN" altLang="en-US"/>
          </a:p>
          <a:p>
            <a:r>
              <a:rPr lang="zh-CN" altLang="en-US"/>
              <a:t>疲劳度：一个商家1个自然月内最多可以报名6款商品。</a:t>
            </a:r>
            <a:endParaRPr lang="zh-CN" altLang="en-US"/>
          </a:p>
        </p:txBody>
      </p:sp>
      <p:pic>
        <p:nvPicPr>
          <p:cNvPr id="4" name="图片 3"/>
          <p:cNvPicPr>
            <a:picLocks noChangeAspect="1"/>
          </p:cNvPicPr>
          <p:nvPr/>
        </p:nvPicPr>
        <p:blipFill>
          <a:blip r:embed="rId3"/>
          <a:stretch>
            <a:fillRect/>
          </a:stretch>
        </p:blipFill>
        <p:spPr>
          <a:xfrm>
            <a:off x="5095875" y="1040130"/>
            <a:ext cx="6911340" cy="5368290"/>
          </a:xfrm>
          <a:prstGeom prst="rect">
            <a:avLst/>
          </a:prstGeom>
        </p:spPr>
      </p:pic>
    </p:spTree>
    <p:custDataLst>
      <p:tags r:id="rId4"/>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2354580" y="340995"/>
            <a:ext cx="280098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sz="3600" dirty="0">
                <a:gradFill>
                  <a:gsLst>
                    <a:gs pos="0">
                      <a:schemeClr val="accent3"/>
                    </a:gs>
                    <a:gs pos="29000">
                      <a:schemeClr val="accent1">
                        <a:shade val="67500"/>
                        <a:satMod val="115000"/>
                      </a:schemeClr>
                    </a:gs>
                    <a:gs pos="100000">
                      <a:schemeClr val="accent6"/>
                    </a:gs>
                  </a:gsLst>
                  <a:lin ang="10800000" scaled="1"/>
                </a:gradFill>
              </a:rPr>
              <a:t>2</a:t>
            </a:r>
            <a:r>
              <a:rPr lang="en-US" altLang="zh-CN" sz="3600" dirty="0">
                <a:gradFill>
                  <a:gsLst>
                    <a:gs pos="0">
                      <a:schemeClr val="accent3"/>
                    </a:gs>
                    <a:gs pos="29000">
                      <a:schemeClr val="accent1">
                        <a:shade val="67500"/>
                        <a:satMod val="115000"/>
                      </a:schemeClr>
                    </a:gs>
                    <a:gs pos="100000">
                      <a:schemeClr val="accent6"/>
                    </a:gs>
                  </a:gsLst>
                  <a:lin ang="10800000" scaled="1"/>
                </a:gradFill>
              </a:rPr>
              <a:t>.</a:t>
            </a:r>
            <a:r>
              <a:rPr lang="zh-CN" altLang="en-US" sz="3600" dirty="0">
                <a:gradFill>
                  <a:gsLst>
                    <a:gs pos="0">
                      <a:schemeClr val="accent3"/>
                    </a:gs>
                    <a:gs pos="29000">
                      <a:schemeClr val="accent1">
                        <a:shade val="67500"/>
                        <a:satMod val="115000"/>
                      </a:schemeClr>
                    </a:gs>
                    <a:gs pos="100000">
                      <a:schemeClr val="accent6"/>
                    </a:gs>
                  </a:gsLst>
                  <a:lin ang="10800000" scaled="1"/>
                </a:gradFill>
                <a:sym typeface="+mn-ea"/>
              </a:rPr>
              <a:t>活动支撑</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a:p>
            <a:pPr algn="l"/>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2354580" y="938530"/>
            <a:ext cx="2343785"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图片 10" descr="1"/>
          <p:cNvPicPr>
            <a:picLocks noChangeAspect="1"/>
          </p:cNvPicPr>
          <p:nvPr/>
        </p:nvPicPr>
        <p:blipFill>
          <a:blip r:embed="rId2"/>
          <a:stretch>
            <a:fillRect/>
          </a:stretch>
        </p:blipFill>
        <p:spPr>
          <a:xfrm>
            <a:off x="69850" y="38100"/>
            <a:ext cx="2197100" cy="1054100"/>
          </a:xfrm>
          <a:prstGeom prst="rect">
            <a:avLst/>
          </a:prstGeom>
        </p:spPr>
      </p:pic>
      <p:sp>
        <p:nvSpPr>
          <p:cNvPr id="12" name="文本框 11"/>
          <p:cNvSpPr txBox="1"/>
          <p:nvPr/>
        </p:nvSpPr>
        <p:spPr>
          <a:xfrm>
            <a:off x="822325" y="1412875"/>
            <a:ext cx="9806940" cy="4799965"/>
          </a:xfrm>
          <a:prstGeom prst="rect">
            <a:avLst/>
          </a:prstGeom>
          <a:noFill/>
        </p:spPr>
        <p:txBody>
          <a:bodyPr wrap="square" rtlCol="0" anchor="t">
            <a:spAutoFit/>
          </a:bodyPr>
          <a:p>
            <a:endParaRPr lang="zh-CN" altLang="en-US"/>
          </a:p>
          <a:p>
            <a:r>
              <a:rPr lang="en-US" altLang="zh-CN" sz="2400" b="1"/>
              <a:t>1</a:t>
            </a:r>
            <a:r>
              <a:rPr lang="zh-CN" altLang="en-US" sz="2400" b="1"/>
              <a:t>、单品招商入口：属于正常报名的入口，有产出要求</a:t>
            </a:r>
            <a:endParaRPr lang="zh-CN" altLang="en-US" sz="2400" b="1"/>
          </a:p>
          <a:p>
            <a:endParaRPr lang="zh-CN" altLang="en-US" sz="2400" b="1"/>
          </a:p>
          <a:p>
            <a:r>
              <a:rPr lang="en-US" altLang="zh-CN" sz="2400" b="1"/>
              <a:t>2</a:t>
            </a:r>
            <a:r>
              <a:rPr lang="zh-CN" altLang="en-US" sz="2400" b="1"/>
              <a:t>、抢大牌招商：顾名思义，属于大牌类商家报名的入口，如果品牌不大，不要考虑。</a:t>
            </a:r>
            <a:endParaRPr lang="zh-CN" altLang="en-US" sz="2400" b="1"/>
          </a:p>
          <a:p>
            <a:endParaRPr lang="zh-CN" altLang="en-US" sz="2400" b="1"/>
          </a:p>
          <a:p>
            <a:r>
              <a:rPr lang="en-US" altLang="zh-CN" sz="2400" b="1"/>
              <a:t>3</a:t>
            </a:r>
            <a:r>
              <a:rPr lang="zh-CN" altLang="en-US" sz="2400" b="1"/>
              <a:t>、抢洋货招商：做外贸进口产品的卖家，有全球购标志的商家报名会好报点。</a:t>
            </a:r>
            <a:endParaRPr lang="zh-CN" altLang="en-US" sz="2400" b="1"/>
          </a:p>
          <a:p>
            <a:endParaRPr lang="zh-CN" altLang="en-US" sz="2400" b="1"/>
          </a:p>
          <a:p>
            <a:r>
              <a:rPr lang="en-US" altLang="zh-CN" sz="2400" b="1"/>
              <a:t>4</a:t>
            </a:r>
            <a:r>
              <a:rPr lang="zh-CN" altLang="en-US" sz="2400" b="1"/>
              <a:t>、今日必抢：展现在淘抢购的页头，产出最低要求50万。一般产品受众人群不够大，就别考虑。因为大市场因素，产出做不了那么多，需要大量刷单。还有就是小二也会根据你的店铺和产品选择，日常月销售额做不到绝对优势，一般小二是不考虑的。</a:t>
            </a:r>
            <a:endParaRPr lang="zh-CN" altLang="en-US" sz="2400" b="1"/>
          </a:p>
        </p:txBody>
      </p:sp>
    </p:spTree>
    <p:custDataLst>
      <p:tags r:id="rId3"/>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2266950" y="167005"/>
            <a:ext cx="4859655"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sz="3600" dirty="0">
                <a:gradFill>
                  <a:gsLst>
                    <a:gs pos="0">
                      <a:schemeClr val="accent3"/>
                    </a:gs>
                    <a:gs pos="29000">
                      <a:schemeClr val="accent1">
                        <a:shade val="67500"/>
                        <a:satMod val="115000"/>
                      </a:schemeClr>
                    </a:gs>
                    <a:gs pos="100000">
                      <a:schemeClr val="accent6"/>
                    </a:gs>
                  </a:gsLst>
                  <a:lin ang="10800000" scaled="1"/>
                </a:gradFill>
              </a:rPr>
              <a:t>3-3</a:t>
            </a:r>
            <a:r>
              <a:rPr lang="en-US" altLang="zh-CN" sz="3600" dirty="0">
                <a:gradFill>
                  <a:gsLst>
                    <a:gs pos="0">
                      <a:schemeClr val="accent3"/>
                    </a:gs>
                    <a:gs pos="29000">
                      <a:schemeClr val="accent1">
                        <a:shade val="67500"/>
                        <a:satMod val="115000"/>
                      </a:schemeClr>
                    </a:gs>
                    <a:gs pos="100000">
                      <a:schemeClr val="accent6"/>
                    </a:gs>
                  </a:gsLst>
                  <a:lin ang="10800000" scaled="1"/>
                </a:gradFill>
              </a:rPr>
              <a:t>.</a:t>
            </a:r>
            <a:r>
              <a:rPr lang="zh-CN" altLang="zh-CN" sz="3600" dirty="0">
                <a:gradFill>
                  <a:gsLst>
                    <a:gs pos="0">
                      <a:schemeClr val="accent3"/>
                    </a:gs>
                    <a:gs pos="29000">
                      <a:schemeClr val="accent1">
                        <a:shade val="67500"/>
                        <a:satMod val="115000"/>
                      </a:schemeClr>
                    </a:gs>
                    <a:gs pos="100000">
                      <a:schemeClr val="accent6"/>
                    </a:gs>
                  </a:gsLst>
                  <a:lin ang="10800000" scaled="1"/>
                </a:gradFill>
              </a:rPr>
              <a:t>活动支撑</a:t>
            </a:r>
            <a:endParaRPr lang="zh-CN" altLang="zh-CN"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2354580" y="934085"/>
            <a:ext cx="2199005" cy="1397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图片 10" descr="1"/>
          <p:cNvPicPr>
            <a:picLocks noChangeAspect="1"/>
          </p:cNvPicPr>
          <p:nvPr/>
        </p:nvPicPr>
        <p:blipFill>
          <a:blip r:embed="rId2"/>
          <a:stretch>
            <a:fillRect/>
          </a:stretch>
        </p:blipFill>
        <p:spPr>
          <a:xfrm>
            <a:off x="69850" y="38100"/>
            <a:ext cx="2197100" cy="1054100"/>
          </a:xfrm>
          <a:prstGeom prst="rect">
            <a:avLst/>
          </a:prstGeom>
        </p:spPr>
      </p:pic>
      <p:sp>
        <p:nvSpPr>
          <p:cNvPr id="3" name="文本框 2"/>
          <p:cNvSpPr txBox="1"/>
          <p:nvPr/>
        </p:nvSpPr>
        <p:spPr>
          <a:xfrm>
            <a:off x="465455" y="1548765"/>
            <a:ext cx="1229360" cy="583565"/>
          </a:xfrm>
          <a:prstGeom prst="rect">
            <a:avLst/>
          </a:prstGeom>
          <a:noFill/>
        </p:spPr>
        <p:txBody>
          <a:bodyPr wrap="none" rtlCol="0" anchor="t">
            <a:spAutoFit/>
          </a:bodyPr>
          <a:p>
            <a:r>
              <a:rPr lang="zh-CN" altLang="en-US" sz="3200" b="1">
                <a:solidFill>
                  <a:schemeClr val="tx1"/>
                </a:solidFill>
                <a:sym typeface="+mn-ea"/>
              </a:rPr>
              <a:t>总结</a:t>
            </a:r>
            <a:r>
              <a:rPr lang="zh-CN" altLang="en-US" b="1">
                <a:solidFill>
                  <a:schemeClr val="tx1"/>
                </a:solidFill>
                <a:sym typeface="+mn-ea"/>
              </a:rPr>
              <a:t>：</a:t>
            </a:r>
            <a:endParaRPr lang="zh-CN" altLang="en-US" b="1">
              <a:solidFill>
                <a:schemeClr val="tx1"/>
              </a:solidFill>
              <a:sym typeface="+mn-ea"/>
            </a:endParaRPr>
          </a:p>
        </p:txBody>
      </p:sp>
      <p:pic>
        <p:nvPicPr>
          <p:cNvPr id="4" name="图片 3" descr="103"/>
          <p:cNvPicPr>
            <a:picLocks noChangeAspect="1"/>
          </p:cNvPicPr>
          <p:nvPr/>
        </p:nvPicPr>
        <p:blipFill>
          <a:blip r:embed="rId3"/>
          <a:stretch>
            <a:fillRect/>
          </a:stretch>
        </p:blipFill>
        <p:spPr>
          <a:xfrm>
            <a:off x="9565640" y="270510"/>
            <a:ext cx="2293620" cy="2293620"/>
          </a:xfrm>
          <a:prstGeom prst="rect">
            <a:avLst/>
          </a:prstGeom>
        </p:spPr>
      </p:pic>
      <p:grpSp>
        <p:nvGrpSpPr>
          <p:cNvPr id="23583" name="组合 23582"/>
          <p:cNvGrpSpPr/>
          <p:nvPr/>
        </p:nvGrpSpPr>
        <p:grpSpPr>
          <a:xfrm>
            <a:off x="7620" y="2414270"/>
            <a:ext cx="11329035" cy="4116705"/>
            <a:chOff x="0" y="0"/>
            <a:chExt cx="2786082" cy="1000132"/>
          </a:xfrm>
        </p:grpSpPr>
        <p:sp>
          <p:nvSpPr>
            <p:cNvPr id="23584" name="圆角矩形 33"/>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85" name="圆角矩形 34"/>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3586" name="圆角矩形 35"/>
            <p:cNvSpPr/>
            <p:nvPr/>
          </p:nvSpPr>
          <p:spPr>
            <a:xfrm>
              <a:off x="71438" y="71438"/>
              <a:ext cx="2571768" cy="785818"/>
            </a:xfrm>
            <a:prstGeom prst="roundRect">
              <a:avLst>
                <a:gd name="adj" fmla="val 16667"/>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en-US" altLang="zh-CN">
                  <a:sym typeface="+mn-ea"/>
                </a:rPr>
                <a:t>   </a:t>
              </a:r>
              <a:r>
                <a:rPr lang="zh-CN" altLang="en-US" sz="2400">
                  <a:solidFill>
                    <a:schemeClr val="bg1"/>
                  </a:solidFill>
                  <a:sym typeface="+mn-ea"/>
                </a:rPr>
                <a:t>1、新店或者新款，都没有做过淘抢购，所以，在店铺销售额没有达到一定程度的时候就先别考虑报，因为报了也过不了，而且是肯定过不了。站在小二的角度，他需要考虑你的店铺运营能力是不是能够承受一天几百票到上千票的运作能力。他们没有可依据的数据，只能以店铺营业额为导向</a:t>
              </a:r>
              <a:endParaRPr lang="zh-CN" altLang="en-US"/>
            </a:p>
            <a:p>
              <a:pPr algn="ctr"/>
              <a:r>
                <a:rPr lang="en-US" altLang="zh-CN">
                  <a:sym typeface="+mn-ea"/>
                </a:rPr>
                <a:t> </a:t>
              </a:r>
              <a:endParaRPr lang="zh-CN" altLang="en-US" dirty="0">
                <a:ea typeface="宋体" panose="02010600030101010101" pitchFamily="2"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83"/>
                                        </p:tgtEl>
                                        <p:attrNameLst>
                                          <p:attrName>style.visibility</p:attrName>
                                        </p:attrNameLst>
                                      </p:cBhvr>
                                      <p:to>
                                        <p:strVal val="visible"/>
                                      </p:to>
                                    </p:set>
                                    <p:anim calcmode="lin" valueType="num">
                                      <p:cBhvr>
                                        <p:cTn id="7" dur="500" fill="hold"/>
                                        <p:tgtEl>
                                          <p:spTgt spid="23583"/>
                                        </p:tgtEl>
                                        <p:attrNameLst>
                                          <p:attrName>ppt_x</p:attrName>
                                        </p:attrNameLst>
                                      </p:cBhvr>
                                      <p:tavLst>
                                        <p:tav tm="0">
                                          <p:val>
                                            <p:strVal val="0-#ppt_w/2"/>
                                          </p:val>
                                        </p:tav>
                                        <p:tav tm="100000">
                                          <p:val>
                                            <p:strVal val="#ppt_x"/>
                                          </p:val>
                                        </p:tav>
                                      </p:tavLst>
                                    </p:anim>
                                    <p:anim calcmode="lin" valueType="num">
                                      <p:cBhvr>
                                        <p:cTn id="8"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862455" y="40005"/>
            <a:ext cx="534162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2-6.</a:t>
            </a:r>
            <a:r>
              <a:rPr lang="zh-CN" altLang="zh-CN" sz="3600" dirty="0">
                <a:gradFill>
                  <a:gsLst>
                    <a:gs pos="0">
                      <a:schemeClr val="accent3"/>
                    </a:gs>
                    <a:gs pos="29000">
                      <a:schemeClr val="accent1">
                        <a:shade val="67500"/>
                        <a:satMod val="115000"/>
                      </a:schemeClr>
                    </a:gs>
                    <a:gs pos="100000">
                      <a:schemeClr val="accent6"/>
                    </a:gs>
                  </a:gsLst>
                  <a:lin ang="10800000" scaled="1"/>
                </a:gradFill>
              </a:rPr>
              <a:t>宝贝发布注意事项</a:t>
            </a:r>
            <a:endParaRPr lang="zh-CN" altLang="zh-CN"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3" name="直接连接符 2"/>
          <p:cNvCxnSpPr/>
          <p:nvPr/>
        </p:nvCxnSpPr>
        <p:spPr>
          <a:xfrm flipV="1">
            <a:off x="2142490" y="793750"/>
            <a:ext cx="4269740" cy="1397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descr="102"/>
          <p:cNvPicPr>
            <a:picLocks noChangeAspect="1"/>
          </p:cNvPicPr>
          <p:nvPr/>
        </p:nvPicPr>
        <p:blipFill>
          <a:blip r:embed="rId2"/>
          <a:stretch>
            <a:fillRect/>
          </a:stretch>
        </p:blipFill>
        <p:spPr>
          <a:xfrm>
            <a:off x="8479790" y="-163195"/>
            <a:ext cx="2663190" cy="2663190"/>
          </a:xfrm>
          <a:prstGeom prst="rect">
            <a:avLst/>
          </a:prstGeom>
        </p:spPr>
      </p:pic>
      <p:pic>
        <p:nvPicPr>
          <p:cNvPr id="5" name="图片 4" descr="1"/>
          <p:cNvPicPr>
            <a:picLocks noChangeAspect="1"/>
          </p:cNvPicPr>
          <p:nvPr/>
        </p:nvPicPr>
        <p:blipFill>
          <a:blip r:embed="rId3"/>
          <a:stretch>
            <a:fillRect/>
          </a:stretch>
        </p:blipFill>
        <p:spPr>
          <a:xfrm>
            <a:off x="31115" y="40005"/>
            <a:ext cx="1599565" cy="767715"/>
          </a:xfrm>
          <a:prstGeom prst="rect">
            <a:avLst/>
          </a:prstGeom>
        </p:spPr>
      </p:pic>
      <p:grpSp>
        <p:nvGrpSpPr>
          <p:cNvPr id="22552" name="组合 22551"/>
          <p:cNvGrpSpPr/>
          <p:nvPr/>
        </p:nvGrpSpPr>
        <p:grpSpPr>
          <a:xfrm>
            <a:off x="299720" y="2306320"/>
            <a:ext cx="11283315" cy="4030980"/>
            <a:chOff x="0" y="0"/>
            <a:chExt cx="2628379" cy="1000133"/>
          </a:xfrm>
        </p:grpSpPr>
        <p:sp>
          <p:nvSpPr>
            <p:cNvPr id="22553" name="圆角矩形 26"/>
            <p:cNvSpPr/>
            <p:nvPr/>
          </p:nvSpPr>
          <p:spPr>
            <a:xfrm>
              <a:off x="18870" y="71439"/>
              <a:ext cx="2609509"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2554" name="圆角矩形 27"/>
            <p:cNvSpPr/>
            <p:nvPr/>
          </p:nvSpPr>
          <p:spPr>
            <a:xfrm>
              <a:off x="0" y="0"/>
              <a:ext cx="2602096"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22555" name="圆角矩形 28"/>
            <p:cNvSpPr/>
            <p:nvPr/>
          </p:nvSpPr>
          <p:spPr>
            <a:xfrm>
              <a:off x="18870" y="71438"/>
              <a:ext cx="2571768" cy="785818"/>
            </a:xfrm>
            <a:prstGeom prst="roundRect">
              <a:avLst>
                <a:gd name="adj" fmla="val 16667"/>
              </a:avLst>
            </a:prstGeom>
            <a:gradFill rotWithShape="1">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nchor="ctr">
              <a:scene3d>
                <a:camera prst="orthographicFront"/>
                <a:lightRig rig="threePt" dir="t"/>
              </a:scene3d>
            </a:bodyPr>
            <a:p>
              <a:pPr algn="l"/>
              <a:r>
                <a:rPr lang="zh-CN" altLang="en-US" sz="2400">
                  <a:solidFill>
                    <a:schemeClr val="bg1"/>
                  </a:solidFill>
                  <a:sym typeface="+mn-ea"/>
                </a:rPr>
                <a:t>2、旺旺群</a:t>
              </a:r>
              <a:endParaRPr lang="zh-CN" altLang="en-US" sz="2400">
                <a:solidFill>
                  <a:schemeClr val="bg1"/>
                </a:solidFill>
              </a:endParaRPr>
            </a:p>
            <a:p>
              <a:pPr algn="l"/>
              <a:r>
                <a:rPr lang="zh-CN" altLang="en-US" sz="2400">
                  <a:solidFill>
                    <a:schemeClr val="bg1"/>
                  </a:solidFill>
                  <a:sym typeface="+mn-ea"/>
                </a:rPr>
                <a:t>每个类目都有各自的淘抢购旺旺群，小二管理组织的，通过旺旺群，除了可以知道小二审核到哪一天之外，还能知道一些其他的官方消息。</a:t>
              </a:r>
              <a:endParaRPr lang="zh-CN" altLang="en-US" sz="2400" dirty="0">
                <a:solidFill>
                  <a:schemeClr val="bg1"/>
                </a:solidFill>
                <a:effectLst>
                  <a:outerShdw blurRad="38100" dist="25400" dir="5400000" algn="ctr" rotWithShape="0">
                    <a:srgbClr val="6E747A">
                      <a:alpha val="43000"/>
                    </a:srgbClr>
                  </a:outerShdw>
                </a:effectLst>
                <a:ea typeface="宋体" panose="02010600030101010101" pitchFamily="2" charset="-122"/>
                <a:sym typeface="+mn-ea"/>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552"/>
                                        </p:tgtEl>
                                        <p:attrNameLst>
                                          <p:attrName>style.visibility</p:attrName>
                                        </p:attrNameLst>
                                      </p:cBhvr>
                                      <p:to>
                                        <p:strVal val="visible"/>
                                      </p:to>
                                    </p:set>
                                    <p:anim calcmode="lin" valueType="num">
                                      <p:cBhvr>
                                        <p:cTn id="7" dur="500" fill="hold"/>
                                        <p:tgtEl>
                                          <p:spTgt spid="22552"/>
                                        </p:tgtEl>
                                        <p:attrNameLst>
                                          <p:attrName>ppt_w</p:attrName>
                                        </p:attrNameLst>
                                      </p:cBhvr>
                                      <p:tavLst>
                                        <p:tav tm="0">
                                          <p:val>
                                            <p:strVal val="#ppt_w*0.05"/>
                                          </p:val>
                                        </p:tav>
                                        <p:tav tm="100000">
                                          <p:val>
                                            <p:strVal val="#ppt_w"/>
                                          </p:val>
                                        </p:tav>
                                      </p:tavLst>
                                    </p:anim>
                                    <p:anim calcmode="lin" valueType="num">
                                      <p:cBhvr>
                                        <p:cTn id="8" dur="500" fill="hold"/>
                                        <p:tgtEl>
                                          <p:spTgt spid="22552"/>
                                        </p:tgtEl>
                                        <p:attrNameLst>
                                          <p:attrName>ppt_h</p:attrName>
                                        </p:attrNameLst>
                                      </p:cBhvr>
                                      <p:tavLst>
                                        <p:tav tm="0">
                                          <p:val>
                                            <p:strVal val="#ppt_h"/>
                                          </p:val>
                                        </p:tav>
                                        <p:tav tm="100000">
                                          <p:val>
                                            <p:strVal val="#ppt_h"/>
                                          </p:val>
                                        </p:tav>
                                      </p:tavLst>
                                    </p:anim>
                                    <p:anim calcmode="lin" valueType="num">
                                      <p:cBhvr>
                                        <p:cTn id="9" dur="500" fill="hold"/>
                                        <p:tgtEl>
                                          <p:spTgt spid="22552"/>
                                        </p:tgtEl>
                                        <p:attrNameLst>
                                          <p:attrName>ppt_x</p:attrName>
                                        </p:attrNameLst>
                                      </p:cBhvr>
                                      <p:tavLst>
                                        <p:tav tm="0">
                                          <p:val>
                                            <p:strVal val="#ppt_x-.2"/>
                                          </p:val>
                                        </p:tav>
                                        <p:tav tm="100000">
                                          <p:val>
                                            <p:strVal val="#ppt_x"/>
                                          </p:val>
                                        </p:tav>
                                      </p:tavLst>
                                    </p:anim>
                                    <p:anim calcmode="lin" valueType="num">
                                      <p:cBhvr>
                                        <p:cTn id="10" dur="500" fill="hold"/>
                                        <p:tgtEl>
                                          <p:spTgt spid="22552"/>
                                        </p:tgtEl>
                                        <p:attrNameLst>
                                          <p:attrName>ppt_y</p:attrName>
                                        </p:attrNameLst>
                                      </p:cBhvr>
                                      <p:tavLst>
                                        <p:tav tm="0">
                                          <p:val>
                                            <p:strVal val="#ppt_y"/>
                                          </p:val>
                                        </p:tav>
                                        <p:tav tm="100000">
                                          <p:val>
                                            <p:strVal val="#ppt_y"/>
                                          </p:val>
                                        </p:tav>
                                      </p:tavLst>
                                    </p:anim>
                                    <p:animEffect transition="in" filter="fade">
                                      <p:cBhvr>
                                        <p:cTn id="11"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a:bodyPr>
          <a:lstStyle/>
          <a:p>
            <a:r>
              <a:rPr lang="en-US" altLang="zh-CN" smtClean="0"/>
              <a:t>THANKS</a:t>
            </a:r>
            <a:endParaRPr lang="en-US" altLang="zh-CN" smtClean="0"/>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4136390" y="1120140"/>
            <a:ext cx="3211195" cy="1777365"/>
            <a:chOff x="0" y="0"/>
            <a:chExt cx="2786082" cy="1000132"/>
          </a:xfrm>
        </p:grpSpPr>
        <p:sp>
          <p:nvSpPr>
            <p:cNvPr id="69" name="圆角矩形 12"/>
            <p:cNvSpPr/>
            <p:nvPr/>
          </p:nvSpPr>
          <p:spPr>
            <a:xfrm>
              <a:off x="71438" y="71438"/>
              <a:ext cx="2714644" cy="928694"/>
            </a:xfrm>
            <a:prstGeom prst="roundRect">
              <a:avLst>
                <a:gd name="adj" fmla="val 16667"/>
              </a:avLst>
            </a:prstGeom>
            <a:solidFill>
              <a:srgbClr val="BFBFBF"/>
            </a:solidFill>
            <a:ln w="25400" cap="flat" cmpd="sng">
              <a:solidFill>
                <a:srgbClr val="BFBFBF"/>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0" name="圆角矩形 13"/>
            <p:cNvSpPr/>
            <p:nvPr/>
          </p:nvSpPr>
          <p:spPr>
            <a:xfrm>
              <a:off x="0" y="0"/>
              <a:ext cx="2714644" cy="928694"/>
            </a:xfrm>
            <a:prstGeom prst="roundRect">
              <a:avLst>
                <a:gd name="adj" fmla="val 16667"/>
              </a:avLst>
            </a:prstGeom>
            <a:solidFill>
              <a:srgbClr val="FFFFFF"/>
            </a:solidFill>
            <a:ln w="25400" cap="flat" cmpd="sng">
              <a:solidFill>
                <a:schemeClr val="bg1"/>
              </a:solidFill>
              <a:prstDash val="solid"/>
              <a:headEnd type="none" w="med" len="med"/>
              <a:tailEnd type="none" w="med" len="med"/>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 name="圆角矩形 14"/>
            <p:cNvSpPr/>
            <p:nvPr/>
          </p:nvSpPr>
          <p:spPr>
            <a:xfrm>
              <a:off x="82420" y="106152"/>
              <a:ext cx="2571768" cy="785818"/>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lang="zh-CN" altLang="en-US" sz="3600" b="1" dirty="0">
                  <a:solidFill>
                    <a:srgbClr val="FFFFFF"/>
                  </a:solidFill>
                  <a:latin typeface="宋体" panose="02010600030101010101" pitchFamily="2" charset="-122"/>
                  <a:ea typeface="宋体" panose="02010600030101010101" pitchFamily="2" charset="-122"/>
                  <a:sym typeface="宋体" panose="02010600030101010101" pitchFamily="2" charset="-122"/>
                </a:rPr>
                <a:t>店铺定位</a:t>
              </a:r>
              <a:endParaRPr lang="zh-CN" altLang="en-US" sz="36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16" name="文本框 115"/>
          <p:cNvSpPr txBox="1"/>
          <p:nvPr>
            <p:custDataLst>
              <p:tags r:id="rId1"/>
            </p:custDataLst>
          </p:nvPr>
        </p:nvSpPr>
        <p:spPr>
          <a:xfrm>
            <a:off x="1501140" y="11430"/>
            <a:ext cx="470535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1. </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店铺定位</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3590"/>
            <a:ext cx="2326640"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19685" y="83185"/>
            <a:ext cx="1629410" cy="782320"/>
          </a:xfrm>
          <a:prstGeom prst="rect">
            <a:avLst/>
          </a:prstGeom>
        </p:spPr>
      </p:pic>
      <p:cxnSp>
        <p:nvCxnSpPr>
          <p:cNvPr id="4" name="直接箭头连接符 20"/>
          <p:cNvCxnSpPr/>
          <p:nvPr/>
        </p:nvCxnSpPr>
        <p:spPr>
          <a:xfrm flipH="1">
            <a:off x="4116705" y="3016885"/>
            <a:ext cx="650240" cy="633730"/>
          </a:xfrm>
          <a:prstGeom prst="straightConnector1">
            <a:avLst/>
          </a:prstGeom>
          <a:ln w="38100" cap="flat" cmpd="sng">
            <a:solidFill>
              <a:schemeClr val="accent1"/>
            </a:solidFill>
            <a:prstDash val="solid"/>
            <a:headEnd type="none" w="med" len="med"/>
            <a:tailEnd type="arrow" w="med" len="med"/>
          </a:ln>
        </p:spPr>
      </p:cxnSp>
      <p:cxnSp>
        <p:nvCxnSpPr>
          <p:cNvPr id="5" name="直接箭头连接符 20"/>
          <p:cNvCxnSpPr/>
          <p:nvPr/>
        </p:nvCxnSpPr>
        <p:spPr>
          <a:xfrm>
            <a:off x="6944995" y="3013710"/>
            <a:ext cx="623570" cy="656590"/>
          </a:xfrm>
          <a:prstGeom prst="straightConnector1">
            <a:avLst/>
          </a:prstGeom>
          <a:ln w="38100" cap="flat" cmpd="sng">
            <a:solidFill>
              <a:schemeClr val="accent1"/>
            </a:solidFill>
            <a:prstDash val="solid"/>
            <a:headEnd type="none" w="med" len="med"/>
            <a:tailEnd type="arrow" w="med" len="med"/>
          </a:ln>
        </p:spPr>
      </p:cxnSp>
      <p:sp>
        <p:nvSpPr>
          <p:cNvPr id="11277" name="椭圆 14"/>
          <p:cNvSpPr/>
          <p:nvPr/>
        </p:nvSpPr>
        <p:spPr>
          <a:xfrm>
            <a:off x="1762760" y="3780790"/>
            <a:ext cx="2794000" cy="1763395"/>
          </a:xfrm>
          <a:prstGeom prst="ellipse">
            <a:avLst/>
          </a:prstGeom>
          <a:gradFill rotWithShape="1">
            <a:gsLst>
              <a:gs pos="0">
                <a:srgbClr val="C96C1F">
                  <a:alpha val="100000"/>
                </a:srgbClr>
              </a:gs>
              <a:gs pos="79999">
                <a:srgbClr val="FF8F33">
                  <a:alpha val="100000"/>
                </a:srgbClr>
              </a:gs>
              <a:gs pos="100000">
                <a:srgbClr val="FF8F35">
                  <a:alpha val="100000"/>
                </a:srgbClr>
              </a:gs>
            </a:gsLst>
            <a:lin ang="16200000" scaled="1"/>
            <a:tileRect/>
          </a:gradFill>
          <a:ln w="9525">
            <a:noFill/>
          </a:ln>
        </p:spPr>
        <p:txBody>
          <a:bodyPr anchor="ctr"/>
          <a:p>
            <a:pPr algn="ctr"/>
            <a:r>
              <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rPr>
              <a:t>同质化</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 name="椭圆 9"/>
          <p:cNvSpPr/>
          <p:nvPr/>
        </p:nvSpPr>
        <p:spPr>
          <a:xfrm>
            <a:off x="6298565" y="3780790"/>
            <a:ext cx="3044190" cy="1824990"/>
          </a:xfrm>
          <a:prstGeom prst="ellipse">
            <a:avLst/>
          </a:prstGeom>
          <a:gradFill rotWithShape="1">
            <a:gsLst>
              <a:gs pos="0">
                <a:srgbClr val="2D5D97">
                  <a:alpha val="100000"/>
                </a:srgbClr>
              </a:gs>
              <a:gs pos="79999">
                <a:srgbClr val="3C7AC5">
                  <a:alpha val="100000"/>
                </a:srgbClr>
              </a:gs>
              <a:gs pos="100000">
                <a:srgbClr val="397BC9">
                  <a:alpha val="100000"/>
                </a:srgbClr>
              </a:gs>
            </a:gsLst>
            <a:lin ang="16200000" scaled="1"/>
            <a:tileRect/>
          </a:gradFill>
          <a:ln w="9525">
            <a:noFill/>
          </a:ln>
        </p:spPr>
        <p:txBody>
          <a:bodyPr anchor="ctr"/>
          <a:p>
            <a:pPr algn="ctr"/>
            <a:r>
              <a:rPr lang="zh-CN" altLang="en-US" sz="3200" b="1" dirty="0">
                <a:solidFill>
                  <a:srgbClr val="FFFFFF"/>
                </a:solidFill>
                <a:latin typeface="宋体" panose="02010600030101010101" pitchFamily="2" charset="-122"/>
                <a:ea typeface="宋体" panose="02010600030101010101" pitchFamily="2" charset="-122"/>
                <a:sym typeface="宋体" panose="02010600030101010101" pitchFamily="2" charset="-122"/>
              </a:rPr>
              <a:t>差异化</a:t>
            </a:r>
            <a:endParaRPr lang="zh-CN" altLang="en-US" sz="32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heel(1)">
                                      <p:cBhvr>
                                        <p:cTn id="7" dur="2000"/>
                                        <p:tgtEl>
                                          <p:spTgt spid="68"/>
                                        </p:tgtEl>
                                      </p:cBhvr>
                                    </p:animEffect>
                                  </p:childTnLst>
                                </p:cTn>
                              </p:par>
                              <p:par>
                                <p:cTn id="8" presetID="3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from="(-#ppt_w/2)" to="(#ppt_x)" calcmode="lin" valueType="num">
                                      <p:cBhvr>
                                        <p:cTn id="10" dur="600" fill="hold">
                                          <p:stCondLst>
                                            <p:cond delay="0"/>
                                          </p:stCondLst>
                                        </p:cTn>
                                        <p:tgtEl>
                                          <p:spTgt spid="4"/>
                                        </p:tgtEl>
                                        <p:attrNameLst>
                                          <p:attrName>ppt_x</p:attrName>
                                        </p:attrNameLst>
                                      </p:cBhvr>
                                    </p:anim>
                                    <p:anim from="0" to="-1.0" calcmode="lin" valueType="num">
                                      <p:cBhvr>
                                        <p:cTn id="11" dur="200" decel="50000" autoRev="1" fill="hold">
                                          <p:stCondLst>
                                            <p:cond delay="600"/>
                                          </p:stCondLst>
                                        </p:cTn>
                                        <p:tgtEl>
                                          <p:spTgt spid="4"/>
                                        </p:tgtEl>
                                        <p:attrNameLst>
                                          <p:attrName>xshear</p:attrName>
                                        </p:attrNameLst>
                                      </p:cBhvr>
                                    </p:anim>
                                    <p:animScale>
                                      <p:cBhvr>
                                        <p:cTn id="12" dur="200" decel="100000" autoRev="1" fill="hold">
                                          <p:stCondLst>
                                            <p:cond delay="600"/>
                                          </p:stCondLst>
                                        </p:cTn>
                                        <p:tgtEl>
                                          <p:spTgt spid="4"/>
                                        </p:tgtEl>
                                      </p:cBhvr>
                                      <p:from x="100000" y="100000"/>
                                      <p:to x="80000" y="100000"/>
                                    </p:animScale>
                                    <p:anim by="(#ppt_h/3+#ppt_w*0.1)" calcmode="lin" valueType="num">
                                      <p:cBhvr additive="sum">
                                        <p:cTn id="13" dur="200" decel="100000" autoRev="1" fill="hold">
                                          <p:stCondLst>
                                            <p:cond delay="600"/>
                                          </p:stCondLst>
                                        </p:cTn>
                                        <p:tgtEl>
                                          <p:spTgt spid="4"/>
                                        </p:tgtEl>
                                        <p:attrNameLst>
                                          <p:attrName>ppt_x</p:attrName>
                                        </p:attrNameLst>
                                      </p:cBhvr>
                                    </p:anim>
                                  </p:childTnLst>
                                </p:cTn>
                              </p:par>
                              <p:par>
                                <p:cTn id="14" presetID="34"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from="(-#ppt_w/2)" to="(#ppt_x)" calcmode="lin" valueType="num">
                                      <p:cBhvr>
                                        <p:cTn id="16" dur="600" fill="hold">
                                          <p:stCondLst>
                                            <p:cond delay="0"/>
                                          </p:stCondLst>
                                        </p:cTn>
                                        <p:tgtEl>
                                          <p:spTgt spid="5"/>
                                        </p:tgtEl>
                                        <p:attrNameLst>
                                          <p:attrName>ppt_x</p:attrName>
                                        </p:attrNameLst>
                                      </p:cBhvr>
                                    </p:anim>
                                    <p:anim from="0" to="-1.0" calcmode="lin" valueType="num">
                                      <p:cBhvr>
                                        <p:cTn id="17" dur="200" decel="50000" autoRev="1" fill="hold">
                                          <p:stCondLst>
                                            <p:cond delay="600"/>
                                          </p:stCondLst>
                                        </p:cTn>
                                        <p:tgtEl>
                                          <p:spTgt spid="5"/>
                                        </p:tgtEl>
                                        <p:attrNameLst>
                                          <p:attrName>xshear</p:attrName>
                                        </p:attrNameLst>
                                      </p:cBhvr>
                                    </p:anim>
                                    <p:animScale>
                                      <p:cBhvr>
                                        <p:cTn id="18" dur="200" decel="100000" autoRev="1" fill="hold">
                                          <p:stCondLst>
                                            <p:cond delay="600"/>
                                          </p:stCondLst>
                                        </p:cTn>
                                        <p:tgtEl>
                                          <p:spTgt spid="5"/>
                                        </p:tgtEl>
                                      </p:cBhvr>
                                      <p:from x="100000" y="100000"/>
                                      <p:to x="80000" y="100000"/>
                                    </p:animScale>
                                    <p:anim by="(#ppt_h/3+#ppt_w*0.1)" calcmode="lin" valueType="num">
                                      <p:cBhvr additive="sum">
                                        <p:cTn id="19" dur="200" decel="100000" autoRev="1" fill="hold">
                                          <p:stCondLst>
                                            <p:cond delay="600"/>
                                          </p:stCondLst>
                                        </p:cTn>
                                        <p:tgtEl>
                                          <p:spTgt spid="5"/>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1" nodeType="clickEffect">
                                  <p:stCondLst>
                                    <p:cond delay="0"/>
                                  </p:stCondLst>
                                  <p:iterate type="lt">
                                    <p:tmPct val="10000"/>
                                  </p:iterate>
                                  <p:childTnLst>
                                    <p:set>
                                      <p:cBhvr>
                                        <p:cTn id="23" dur="1" fill="hold">
                                          <p:stCondLst>
                                            <p:cond delay="0"/>
                                          </p:stCondLst>
                                        </p:cTn>
                                        <p:tgtEl>
                                          <p:spTgt spid="11277"/>
                                        </p:tgtEl>
                                        <p:attrNameLst>
                                          <p:attrName>style.visibility</p:attrName>
                                        </p:attrNameLst>
                                      </p:cBhvr>
                                      <p:to>
                                        <p:strVal val="visible"/>
                                      </p:to>
                                    </p:set>
                                    <p:animEffect transition="in" filter="fade">
                                      <p:cBhvr>
                                        <p:cTn id="24" dur="1000"/>
                                        <p:tgtEl>
                                          <p:spTgt spid="11277"/>
                                        </p:tgtEl>
                                      </p:cBhvr>
                                    </p:animEffect>
                                    <p:anim calcmode="lin" valueType="num">
                                      <p:cBhvr>
                                        <p:cTn id="25" dur="1000" fill="hold"/>
                                        <p:tgtEl>
                                          <p:spTgt spid="11277"/>
                                        </p:tgtEl>
                                        <p:attrNameLst>
                                          <p:attrName>ppt_x</p:attrName>
                                        </p:attrNameLst>
                                      </p:cBhvr>
                                      <p:tavLst>
                                        <p:tav tm="0">
                                          <p:val>
                                            <p:strVal val="#ppt_x-.1"/>
                                          </p:val>
                                        </p:tav>
                                        <p:tav tm="100000">
                                          <p:val>
                                            <p:strVal val="#ppt_x"/>
                                          </p:val>
                                        </p:tav>
                                      </p:tavLst>
                                    </p:anim>
                                    <p:anim calcmode="lin" valueType="num">
                                      <p:cBhvr>
                                        <p:cTn id="26" dur="1000" fill="hold"/>
                                        <p:tgtEl>
                                          <p:spTgt spid="11277"/>
                                        </p:tgtEl>
                                        <p:attrNameLst>
                                          <p:attrName>ppt_y</p:attrName>
                                        </p:attrNameLst>
                                      </p:cBhvr>
                                      <p:tavLst>
                                        <p:tav tm="0">
                                          <p:val>
                                            <p:strVal val="#ppt_y"/>
                                          </p:val>
                                        </p:tav>
                                        <p:tav tm="100000">
                                          <p:val>
                                            <p:strVal val="#ppt_y"/>
                                          </p:val>
                                        </p:tav>
                                      </p:tavLst>
                                    </p:anim>
                                  </p:childTnLst>
                                </p:cTn>
                              </p:par>
                              <p:par>
                                <p:cTn id="27" presetID="48" presetClass="entr" presetSubtype="0" accel="50000"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11277" grpId="1" bldLvl="0" animBg="1"/>
      <p:bldP spid="6" grpId="0" animBg="1"/>
      <p:bldP spid="6"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470535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1. </a:t>
            </a:r>
            <a:r>
              <a:rPr lang="zh-CN" altLang="en-US" sz="3600" dirty="0">
                <a:gradFill>
                  <a:gsLst>
                    <a:gs pos="0">
                      <a:schemeClr val="accent3"/>
                    </a:gs>
                    <a:gs pos="29000">
                      <a:schemeClr val="accent1">
                        <a:shade val="67500"/>
                        <a:satMod val="115000"/>
                      </a:schemeClr>
                    </a:gs>
                    <a:gs pos="100000">
                      <a:schemeClr val="accent6"/>
                    </a:gs>
                  </a:gsLst>
                  <a:lin ang="10800000" scaled="1"/>
                </a:gradFill>
              </a:rPr>
              <a:t>店铺定位</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3590"/>
            <a:ext cx="2326640"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19685" y="83185"/>
            <a:ext cx="1629410" cy="782320"/>
          </a:xfrm>
          <a:prstGeom prst="rect">
            <a:avLst/>
          </a:prstGeom>
        </p:spPr>
      </p:pic>
      <p:sp>
        <p:nvSpPr>
          <p:cNvPr id="2" name="文本框 1"/>
          <p:cNvSpPr txBox="1"/>
          <p:nvPr/>
        </p:nvSpPr>
        <p:spPr>
          <a:xfrm>
            <a:off x="8886190" y="1294130"/>
            <a:ext cx="2665095" cy="4246245"/>
          </a:xfrm>
          <a:prstGeom prst="rect">
            <a:avLst/>
          </a:prstGeom>
          <a:noFill/>
        </p:spPr>
        <p:txBody>
          <a:bodyPr wrap="square" rtlCol="0" anchor="t">
            <a:spAutoFit/>
          </a:bodyPr>
          <a:p>
            <a:r>
              <a:rPr lang="zh-CN" altLang="en-US"/>
              <a:t>案例：如果你想做女装店，你就要考虑到这个行业针对的是两大类，一类是高端，一类是中低端，高端的客人以中年女性居多，因为高端品牌女装价格很高，小女生的年龄注定了她们没有这样的消费能力，所以我们必须要针对中年女性这样群体来选款和营销，而不能觉得女装是女性化的东西，就去做小女生的营销，那收效只会很小。</a:t>
            </a:r>
            <a:endParaRPr lang="zh-CN" altLang="en-US"/>
          </a:p>
        </p:txBody>
      </p:sp>
      <p:pic>
        <p:nvPicPr>
          <p:cNvPr id="3" name="图片 2"/>
          <p:cNvPicPr>
            <a:picLocks noChangeAspect="1"/>
          </p:cNvPicPr>
          <p:nvPr/>
        </p:nvPicPr>
        <p:blipFill>
          <a:blip r:embed="rId3"/>
          <a:stretch>
            <a:fillRect/>
          </a:stretch>
        </p:blipFill>
        <p:spPr>
          <a:xfrm>
            <a:off x="302895" y="1294130"/>
            <a:ext cx="8138795" cy="517588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30350" y="11430"/>
            <a:ext cx="470535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a:t>
            </a:r>
            <a:r>
              <a:rPr lang="en-US" altLang="zh-CN" sz="2800" dirty="0">
                <a:gradFill>
                  <a:gsLst>
                    <a:gs pos="0">
                      <a:schemeClr val="accent3"/>
                    </a:gs>
                    <a:gs pos="29000">
                      <a:schemeClr val="accent1">
                        <a:shade val="67500"/>
                        <a:satMod val="115000"/>
                      </a:schemeClr>
                    </a:gs>
                    <a:gs pos="100000">
                      <a:schemeClr val="accent6"/>
                    </a:gs>
                  </a:gsLst>
                  <a:lin ang="10800000" scaled="1"/>
                </a:gradFill>
              </a:rPr>
              <a:t>2-1 </a:t>
            </a:r>
            <a:r>
              <a:rPr lang="zh-CN" altLang="en-US" sz="3600" dirty="0">
                <a:gradFill>
                  <a:gsLst>
                    <a:gs pos="0">
                      <a:schemeClr val="accent3"/>
                    </a:gs>
                    <a:gs pos="29000">
                      <a:schemeClr val="accent1">
                        <a:shade val="67500"/>
                        <a:satMod val="115000"/>
                      </a:schemeClr>
                    </a:gs>
                    <a:gs pos="100000">
                      <a:schemeClr val="accent6"/>
                    </a:gs>
                  </a:gsLst>
                  <a:lin ang="10800000" scaled="1"/>
                </a:gradFill>
              </a:rPr>
              <a:t>产品定位</a:t>
            </a:r>
            <a:endParaRPr lang="zh-CN" altLang="en-US" sz="36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3590"/>
            <a:ext cx="2365375"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629410" cy="782320"/>
          </a:xfrm>
          <a:prstGeom prst="rect">
            <a:avLst/>
          </a:prstGeom>
        </p:spPr>
      </p:pic>
      <p:sp>
        <p:nvSpPr>
          <p:cNvPr id="11270" name="椭圆 7"/>
          <p:cNvSpPr/>
          <p:nvPr/>
        </p:nvSpPr>
        <p:spPr>
          <a:xfrm>
            <a:off x="31115" y="1847850"/>
            <a:ext cx="2420620" cy="1944370"/>
          </a:xfrm>
          <a:prstGeom prst="ellipse">
            <a:avLst/>
          </a:prstGeom>
          <a:gradFill rotWithShape="1">
            <a:gsLst>
              <a:gs pos="0">
                <a:srgbClr val="29869F">
                  <a:alpha val="100000"/>
                </a:srgbClr>
              </a:gs>
              <a:gs pos="79999">
                <a:srgbClr val="36B0D0">
                  <a:alpha val="100000"/>
                </a:srgbClr>
              </a:gs>
              <a:gs pos="100000">
                <a:srgbClr val="33B3D5">
                  <a:alpha val="100000"/>
                </a:srgbClr>
              </a:gs>
            </a:gsLst>
            <a:lin ang="16200000" scaled="1"/>
            <a:tileRect/>
          </a:gradFill>
          <a:ln w="9525">
            <a:noFill/>
          </a:ln>
        </p:spPr>
        <p:txBody>
          <a:bodyPr anchor="ctr"/>
          <a:p>
            <a:pPr algn="ctr"/>
            <a:r>
              <a:rPr lang="zh-CN" altLang="zh-CN" sz="28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宋体" panose="02010600030101010101" pitchFamily="2" charset="-122"/>
              </a:rPr>
              <a:t>产品定位</a:t>
            </a:r>
            <a:endParaRPr lang="zh-CN" altLang="zh-CN" sz="28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宋体" panose="02010600030101010101" pitchFamily="2" charset="-122"/>
            </a:endParaRPr>
          </a:p>
        </p:txBody>
      </p:sp>
      <p:grpSp>
        <p:nvGrpSpPr>
          <p:cNvPr id="72" name="组合 71"/>
          <p:cNvGrpSpPr/>
          <p:nvPr/>
        </p:nvGrpSpPr>
        <p:grpSpPr>
          <a:xfrm rot="10800000">
            <a:off x="2529840" y="1847850"/>
            <a:ext cx="948055" cy="3757295"/>
            <a:chOff x="1116683" y="-584836"/>
            <a:chExt cx="2614278" cy="2167283"/>
          </a:xfrm>
        </p:grpSpPr>
        <p:cxnSp>
          <p:nvCxnSpPr>
            <p:cNvPr id="73" name="肘形连接符 49"/>
            <p:cNvCxnSpPr/>
            <p:nvPr/>
          </p:nvCxnSpPr>
          <p:spPr>
            <a:xfrm>
              <a:off x="1116683" y="-584836"/>
              <a:ext cx="2614278" cy="1565334"/>
            </a:xfrm>
            <a:prstGeom prst="bentConnector3">
              <a:avLst>
                <a:gd name="adj1" fmla="val 50014"/>
              </a:avLst>
            </a:prstGeom>
            <a:ln w="38100" cap="flat" cmpd="sng">
              <a:solidFill>
                <a:srgbClr val="000000"/>
              </a:solidFill>
              <a:prstDash val="solid"/>
              <a:miter/>
              <a:headEnd type="none" w="med" len="med"/>
              <a:tailEnd type="arrow" w="med" len="med"/>
            </a:ln>
          </p:spPr>
        </p:cxnSp>
        <p:cxnSp>
          <p:nvCxnSpPr>
            <p:cNvPr id="75" name="肘形连接符 51"/>
            <p:cNvCxnSpPr/>
            <p:nvPr/>
          </p:nvCxnSpPr>
          <p:spPr>
            <a:xfrm flipV="1">
              <a:off x="1120352" y="980497"/>
              <a:ext cx="2610609" cy="601950"/>
            </a:xfrm>
            <a:prstGeom prst="bentConnector3">
              <a:avLst>
                <a:gd name="adj1" fmla="val 50000"/>
              </a:avLst>
            </a:prstGeom>
            <a:ln w="38100" cap="flat" cmpd="sng">
              <a:solidFill>
                <a:srgbClr val="000000"/>
              </a:solidFill>
              <a:prstDash val="solid"/>
              <a:miter/>
              <a:headEnd type="none" w="med" len="med"/>
              <a:tailEnd type="arrow" w="med" len="med"/>
            </a:ln>
          </p:spPr>
        </p:cxnSp>
      </p:grpSp>
      <p:grpSp>
        <p:nvGrpSpPr>
          <p:cNvPr id="2" name="组合 1"/>
          <p:cNvGrpSpPr/>
          <p:nvPr/>
        </p:nvGrpSpPr>
        <p:grpSpPr>
          <a:xfrm>
            <a:off x="3446780" y="1469390"/>
            <a:ext cx="8215630" cy="1198880"/>
            <a:chOff x="2339991" y="-3186134"/>
            <a:chExt cx="8215687" cy="714697"/>
          </a:xfrm>
        </p:grpSpPr>
        <p:sp>
          <p:nvSpPr>
            <p:cNvPr id="3" name="流程图: 可选过程 8"/>
            <p:cNvSpPr/>
            <p:nvPr/>
          </p:nvSpPr>
          <p:spPr>
            <a:xfrm>
              <a:off x="2340308" y="-3186134"/>
              <a:ext cx="8215370" cy="714380"/>
            </a:xfrm>
            <a:prstGeom prst="flowChartAlternateProcess">
              <a:avLst/>
            </a:prstGeom>
            <a:solidFill>
              <a:srgbClr val="A5A5A5"/>
            </a:solidFill>
            <a:ln w="25400">
              <a:noFill/>
            </a:ln>
          </p:spPr>
          <p:txBody>
            <a:bodyPr anchor="ctr"/>
            <a:p>
              <a:pPr algn="ct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流程图: 可选过程 11"/>
            <p:cNvSpPr/>
            <p:nvPr/>
          </p:nvSpPr>
          <p:spPr>
            <a:xfrm>
              <a:off x="2339991" y="-3185817"/>
              <a:ext cx="8215370" cy="714380"/>
            </a:xfrm>
            <a:prstGeom prst="flowChartAlternateProcess">
              <a:avLst/>
            </a:prstGeom>
            <a:solidFill>
              <a:srgbClr val="FFFFFF"/>
            </a:solidFill>
            <a:ln w="25400" cap="flat" cmpd="sng">
              <a:solidFill>
                <a:srgbClr val="9BBB59"/>
              </a:solidFill>
              <a:prstDash val="solid"/>
              <a:miter/>
              <a:headEnd type="none" w="med" len="med"/>
              <a:tailEnd type="none" w="med" len="med"/>
            </a:ln>
          </p:spPr>
          <p:txBody>
            <a:bodyPr anchor="ctr"/>
            <a:p>
              <a:pPr algn="ctr"/>
              <a:endParaRPr lang="zh-CN" altLang="en-US" dirty="0">
                <a:ea typeface="宋体" panose="02010600030101010101" pitchFamily="2" charset="-122"/>
              </a:endParaRPr>
            </a:p>
          </p:txBody>
        </p:sp>
        <p:sp>
          <p:nvSpPr>
            <p:cNvPr id="31757" name="流程图: 可选过程 14"/>
            <p:cNvSpPr/>
            <p:nvPr/>
          </p:nvSpPr>
          <p:spPr>
            <a:xfrm>
              <a:off x="2402221" y="-3114529"/>
              <a:ext cx="2258711" cy="571487"/>
            </a:xfrm>
            <a:prstGeom prst="flowChartAlternateProcess">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3200" b="1" dirty="0">
                  <a:solidFill>
                    <a:schemeClr val="bg1"/>
                  </a:solidFill>
                  <a:ea typeface="宋体" panose="02010600030101010101" pitchFamily="2" charset="-122"/>
                </a:rPr>
                <a:t>价格</a:t>
              </a:r>
              <a:endParaRPr lang="zh-CN" altLang="en-US" sz="3200" b="1" dirty="0">
                <a:solidFill>
                  <a:schemeClr val="bg1"/>
                </a:solidFill>
                <a:ea typeface="宋体" panose="02010600030101010101" pitchFamily="2" charset="-122"/>
              </a:endParaRPr>
            </a:p>
          </p:txBody>
        </p:sp>
      </p:grpSp>
      <p:sp>
        <p:nvSpPr>
          <p:cNvPr id="85" name="流程图: 可选过程 12"/>
          <p:cNvSpPr/>
          <p:nvPr/>
        </p:nvSpPr>
        <p:spPr>
          <a:xfrm>
            <a:off x="3446780" y="3037840"/>
            <a:ext cx="8153400" cy="1346835"/>
          </a:xfrm>
          <a:prstGeom prst="flowChartAlternateProcess">
            <a:avLst/>
          </a:prstGeom>
          <a:solidFill>
            <a:srgbClr val="FFFFFF"/>
          </a:solidFill>
          <a:ln w="25400" cap="flat" cmpd="sng">
            <a:solidFill>
              <a:schemeClr val="accent1"/>
            </a:solidFill>
            <a:prstDash val="solid"/>
            <a:miter/>
            <a:headEnd type="none" w="med" len="med"/>
            <a:tailEnd type="none" w="med" len="med"/>
          </a:ln>
        </p:spPr>
        <p:txBody>
          <a:bodyPr anchor="ctr"/>
          <a:p>
            <a:pPr algn="ctr"/>
            <a:endParaRPr lang="zh-CN" altLang="en-US" b="1" dirty="0">
              <a:latin typeface="黑体" panose="02010609060101010101" pitchFamily="49" charset="-122"/>
              <a:ea typeface="黑体" panose="02010609060101010101" pitchFamily="49" charset="-122"/>
            </a:endParaRPr>
          </a:p>
        </p:txBody>
      </p:sp>
      <p:sp>
        <p:nvSpPr>
          <p:cNvPr id="88" name="流程图: 可选过程 15"/>
          <p:cNvSpPr/>
          <p:nvPr/>
        </p:nvSpPr>
        <p:spPr>
          <a:xfrm>
            <a:off x="3555365" y="3201035"/>
            <a:ext cx="2165985" cy="1020445"/>
          </a:xfrm>
          <a:prstGeom prst="flowChartAlternateProcess">
            <a:avLst/>
          </a:prstGeom>
          <a:gradFill rotWithShape="1">
            <a:gsLst>
              <a:gs pos="0">
                <a:srgbClr val="2D5D97">
                  <a:alpha val="100000"/>
                </a:srgbClr>
              </a:gs>
              <a:gs pos="79999">
                <a:srgbClr val="3C7AC5">
                  <a:alpha val="100000"/>
                </a:srgbClr>
              </a:gs>
              <a:gs pos="100000">
                <a:srgbClr val="397BC9">
                  <a:alpha val="100000"/>
                </a:srgbClr>
              </a:gs>
            </a:gsLst>
            <a:lin ang="16200000" scaled="1"/>
            <a:tileRect/>
          </a:gradFill>
          <a:ln w="9525">
            <a:noFill/>
          </a:ln>
        </p:spPr>
        <p:txBody>
          <a:bodyPr anchor="ctr"/>
          <a:p>
            <a:pPr algn="ctr"/>
            <a:r>
              <a:rPr lang="zh-CN" altLang="en-US" sz="3200" b="1" dirty="0">
                <a:solidFill>
                  <a:schemeClr val="bg1"/>
                </a:solidFill>
                <a:latin typeface="黑体" panose="02010609060101010101" pitchFamily="49" charset="-122"/>
                <a:ea typeface="黑体" panose="02010609060101010101" pitchFamily="49" charset="-122"/>
              </a:rPr>
              <a:t>专业</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9" name="文本框 8"/>
          <p:cNvSpPr txBox="1"/>
          <p:nvPr/>
        </p:nvSpPr>
        <p:spPr>
          <a:xfrm rot="10800000" flipV="1">
            <a:off x="6148705" y="1807210"/>
            <a:ext cx="5593715" cy="521970"/>
          </a:xfrm>
          <a:prstGeom prst="rect">
            <a:avLst/>
          </a:prstGeom>
          <a:noFill/>
        </p:spPr>
        <p:txBody>
          <a:bodyPr wrap="square" rtlCol="0" anchor="t">
            <a:spAutoFit/>
          </a:bodyPr>
          <a:p>
            <a:pPr algn="ctr"/>
            <a:r>
              <a:rPr lang="en-US" altLang="zh-CN" sz="2800" dirty="0">
                <a:latin typeface="黑体" panose="02010609060101010101" pitchFamily="49" charset="-122"/>
                <a:ea typeface="黑体" panose="02010609060101010101" pitchFamily="49" charset="-122"/>
                <a:sym typeface="+mn-ea"/>
              </a:rPr>
              <a:t>以低价拉动高价.</a:t>
            </a:r>
            <a:r>
              <a:rPr lang="zh-CN" altLang="en-US" sz="2800" dirty="0">
                <a:latin typeface="黑体" panose="02010609060101010101" pitchFamily="49" charset="-122"/>
                <a:ea typeface="黑体" panose="02010609060101010101" pitchFamily="49" charset="-122"/>
                <a:sym typeface="+mn-ea"/>
              </a:rPr>
              <a:t>带动销量</a:t>
            </a:r>
            <a:endParaRPr lang="zh-CN" altLang="en-US" sz="2800" dirty="0">
              <a:latin typeface="黑体" panose="02010609060101010101" pitchFamily="49" charset="-122"/>
              <a:ea typeface="黑体" panose="02010609060101010101" pitchFamily="49" charset="-122"/>
              <a:sym typeface="+mn-ea"/>
            </a:endParaRPr>
          </a:p>
        </p:txBody>
      </p:sp>
      <p:pic>
        <p:nvPicPr>
          <p:cNvPr id="13" name="图片 12"/>
          <p:cNvPicPr>
            <a:picLocks noChangeAspect="1"/>
          </p:cNvPicPr>
          <p:nvPr/>
        </p:nvPicPr>
        <p:blipFill>
          <a:blip r:embed="rId3"/>
          <a:stretch>
            <a:fillRect/>
          </a:stretch>
        </p:blipFill>
        <p:spPr>
          <a:xfrm>
            <a:off x="3046730" y="3615055"/>
            <a:ext cx="400050" cy="85725"/>
          </a:xfrm>
          <a:prstGeom prst="rect">
            <a:avLst/>
          </a:prstGeom>
        </p:spPr>
      </p:pic>
      <p:sp>
        <p:nvSpPr>
          <p:cNvPr id="14" name="流程图: 可选过程 11"/>
          <p:cNvSpPr/>
          <p:nvPr/>
        </p:nvSpPr>
        <p:spPr>
          <a:xfrm>
            <a:off x="3538220" y="4827270"/>
            <a:ext cx="8061960" cy="1392555"/>
          </a:xfrm>
          <a:prstGeom prst="flowChartAlternateProcess">
            <a:avLst/>
          </a:prstGeom>
          <a:solidFill>
            <a:srgbClr val="FFFFFF"/>
          </a:solidFill>
          <a:ln w="25400" cap="flat" cmpd="sng">
            <a:solidFill>
              <a:srgbClr val="9BBB59"/>
            </a:solidFill>
            <a:prstDash val="solid"/>
            <a:miter/>
            <a:headEnd type="none" w="med" len="med"/>
            <a:tailEnd type="none" w="med" len="med"/>
          </a:ln>
        </p:spPr>
        <p:txBody>
          <a:bodyPr anchor="ctr"/>
          <a:p>
            <a:pPr algn="ctr"/>
            <a:endParaRPr lang="zh-CN" altLang="en-US" b="1" dirty="0">
              <a:latin typeface="+mn-ea"/>
            </a:endParaRPr>
          </a:p>
        </p:txBody>
      </p:sp>
      <p:sp>
        <p:nvSpPr>
          <p:cNvPr id="91" name="流程图: 可选过程 14"/>
          <p:cNvSpPr/>
          <p:nvPr/>
        </p:nvSpPr>
        <p:spPr>
          <a:xfrm>
            <a:off x="3601085" y="4970145"/>
            <a:ext cx="2166620" cy="1106170"/>
          </a:xfrm>
          <a:prstGeom prst="flowChartAlternateProcess">
            <a:avLst/>
          </a:prstGeom>
          <a:gradFill rotWithShape="1">
            <a:gsLst>
              <a:gs pos="0">
                <a:srgbClr val="759436">
                  <a:alpha val="100000"/>
                </a:srgbClr>
              </a:gs>
              <a:gs pos="79999">
                <a:srgbClr val="9BC247">
                  <a:alpha val="100000"/>
                </a:srgbClr>
              </a:gs>
              <a:gs pos="100000">
                <a:srgbClr val="9BC545">
                  <a:alpha val="100000"/>
                </a:srgbClr>
              </a:gs>
            </a:gsLst>
            <a:lin ang="16200000" scaled="1"/>
            <a:tileRect/>
          </a:gradFill>
          <a:ln w="9525">
            <a:noFill/>
          </a:ln>
        </p:spPr>
        <p:txBody>
          <a:bodyPr anchor="ctr"/>
          <a:p>
            <a:pPr algn="ctr"/>
            <a:r>
              <a:rPr lang="zh-CN" altLang="en-US" sz="3200" b="1" dirty="0">
                <a:solidFill>
                  <a:schemeClr val="bg1"/>
                </a:solidFill>
                <a:latin typeface="黑体" panose="02010609060101010101" pitchFamily="49" charset="-122"/>
                <a:ea typeface="黑体" panose="02010609060101010101" pitchFamily="49" charset="-122"/>
              </a:rPr>
              <a:t>特色</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6" name="文本框 15"/>
          <p:cNvSpPr txBox="1"/>
          <p:nvPr/>
        </p:nvSpPr>
        <p:spPr>
          <a:xfrm rot="10800000" flipV="1">
            <a:off x="5991860" y="3268345"/>
            <a:ext cx="5593715" cy="953135"/>
          </a:xfrm>
          <a:prstGeom prst="rect">
            <a:avLst/>
          </a:prstGeom>
          <a:noFill/>
        </p:spPr>
        <p:txBody>
          <a:bodyPr wrap="square" rtlCol="0" anchor="t">
            <a:spAutoFit/>
          </a:bodyPr>
          <a:p>
            <a:pPr algn="ctr"/>
            <a:r>
              <a:rPr lang="zh-CN" altLang="en-US" sz="2800" dirty="0">
                <a:latin typeface="黑体" panose="02010609060101010101" pitchFamily="49" charset="-122"/>
                <a:ea typeface="黑体" panose="02010609060101010101" pitchFamily="49" charset="-122"/>
                <a:sym typeface="+mn-ea"/>
              </a:rPr>
              <a:t>充分展示你的专业性，你必须非常了解你的商品</a:t>
            </a:r>
            <a:endParaRPr lang="zh-CN" altLang="en-US" sz="2800" dirty="0">
              <a:latin typeface="黑体" panose="02010609060101010101" pitchFamily="49" charset="-122"/>
              <a:ea typeface="黑体" panose="02010609060101010101" pitchFamily="49" charset="-122"/>
              <a:sym typeface="+mn-ea"/>
            </a:endParaRPr>
          </a:p>
        </p:txBody>
      </p:sp>
      <p:sp>
        <p:nvSpPr>
          <p:cNvPr id="17" name="文本框 16"/>
          <p:cNvSpPr txBox="1"/>
          <p:nvPr/>
        </p:nvSpPr>
        <p:spPr>
          <a:xfrm rot="10800000" flipV="1">
            <a:off x="5991860" y="5123180"/>
            <a:ext cx="5593715" cy="953135"/>
          </a:xfrm>
          <a:prstGeom prst="rect">
            <a:avLst/>
          </a:prstGeom>
          <a:noFill/>
        </p:spPr>
        <p:txBody>
          <a:bodyPr wrap="square" rtlCol="0" anchor="t">
            <a:spAutoFit/>
          </a:bodyPr>
          <a:p>
            <a:pPr algn="ctr"/>
            <a:r>
              <a:rPr lang="zh-CN" altLang="en-US" sz="2800" dirty="0">
                <a:latin typeface="黑体" panose="02010609060101010101" pitchFamily="49" charset="-122"/>
                <a:ea typeface="黑体" panose="02010609060101010101" pitchFamily="49" charset="-122"/>
                <a:sym typeface="+mn-ea"/>
              </a:rPr>
              <a:t>寻找商品的特色为出击点进行定位激直顾客的购买兴趣</a:t>
            </a:r>
            <a:endParaRPr lang="zh-CN" altLang="en-US" sz="2800" dirty="0">
              <a:latin typeface="黑体" panose="02010609060101010101" pitchFamily="49" charset="-122"/>
              <a:ea typeface="黑体" panose="02010609060101010101" pitchFamily="49"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edge">
                                      <p:cBhvr>
                                        <p:cTn id="7" dur="20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p:cTn id="30" dur="500" fill="hold"/>
                                        <p:tgtEl>
                                          <p:spTgt spid="88"/>
                                        </p:tgtEl>
                                        <p:attrNameLst>
                                          <p:attrName>ppt_w</p:attrName>
                                        </p:attrNameLst>
                                      </p:cBhvr>
                                      <p:tavLst>
                                        <p:tav tm="0">
                                          <p:val>
                                            <p:fltVal val="0"/>
                                          </p:val>
                                        </p:tav>
                                        <p:tav tm="100000">
                                          <p:val>
                                            <p:strVal val="#ppt_w"/>
                                          </p:val>
                                        </p:tav>
                                      </p:tavLst>
                                    </p:anim>
                                    <p:anim calcmode="lin" valueType="num">
                                      <p:cBhvr>
                                        <p:cTn id="31" dur="500" fill="hold"/>
                                        <p:tgtEl>
                                          <p:spTgt spid="88"/>
                                        </p:tgtEl>
                                        <p:attrNameLst>
                                          <p:attrName>ppt_h</p:attrName>
                                        </p:attrNameLst>
                                      </p:cBhvr>
                                      <p:tavLst>
                                        <p:tav tm="0">
                                          <p:val>
                                            <p:fltVal val="0"/>
                                          </p:val>
                                        </p:tav>
                                        <p:tav tm="100000">
                                          <p:val>
                                            <p:strVal val="#ppt_h"/>
                                          </p:val>
                                        </p:tav>
                                      </p:tavLst>
                                    </p:anim>
                                    <p:animEffect transition="in" filter="fade">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0" fill="hold"/>
                                        <p:tgtEl>
                                          <p:spTgt spid="16"/>
                                        </p:tgtEl>
                                        <p:attrNameLst>
                                          <p:attrName>ppt_w</p:attrName>
                                        </p:attrNameLst>
                                      </p:cBhvr>
                                      <p:tavLst>
                                        <p:tav tm="0" fmla="#ppt_w*sin(2.5*pi*$)">
                                          <p:val>
                                            <p:fltVal val="0"/>
                                          </p:val>
                                        </p:tav>
                                        <p:tav tm="100000">
                                          <p:val>
                                            <p:fltVal val="1"/>
                                          </p:val>
                                        </p:tav>
                                      </p:tavLst>
                                    </p:anim>
                                    <p:anim calcmode="lin" valueType="num">
                                      <p:cBhvr>
                                        <p:cTn id="38" dur="5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91"/>
                                        </p:tgtEl>
                                        <p:attrNameLst>
                                          <p:attrName>style.visibility</p:attrName>
                                        </p:attrNameLst>
                                      </p:cBhvr>
                                      <p:to>
                                        <p:strVal val="visible"/>
                                      </p:to>
                                    </p:set>
                                    <p:anim by="(-#ppt_w*2)" calcmode="lin" valueType="num">
                                      <p:cBhvr rctx="PPT">
                                        <p:cTn id="43" dur="500" autoRev="1" fill="hold">
                                          <p:stCondLst>
                                            <p:cond delay="0"/>
                                          </p:stCondLst>
                                        </p:cTn>
                                        <p:tgtEl>
                                          <p:spTgt spid="91"/>
                                        </p:tgtEl>
                                        <p:attrNameLst>
                                          <p:attrName>ppt_w</p:attrName>
                                        </p:attrNameLst>
                                      </p:cBhvr>
                                    </p:anim>
                                    <p:anim by="(#ppt_w*0.50)" calcmode="lin" valueType="num">
                                      <p:cBhvr>
                                        <p:cTn id="44" dur="500" decel="50000" autoRev="1" fill="hold">
                                          <p:stCondLst>
                                            <p:cond delay="0"/>
                                          </p:stCondLst>
                                        </p:cTn>
                                        <p:tgtEl>
                                          <p:spTgt spid="91"/>
                                        </p:tgtEl>
                                        <p:attrNameLst>
                                          <p:attrName>ppt_x</p:attrName>
                                        </p:attrNameLst>
                                      </p:cBhvr>
                                    </p:anim>
                                    <p:anim from="(-#ppt_h/2)" to="(#ppt_y)" calcmode="lin" valueType="num">
                                      <p:cBhvr>
                                        <p:cTn id="45" dur="1000" fill="hold">
                                          <p:stCondLst>
                                            <p:cond delay="0"/>
                                          </p:stCondLst>
                                        </p:cTn>
                                        <p:tgtEl>
                                          <p:spTgt spid="91"/>
                                        </p:tgtEl>
                                        <p:attrNameLst>
                                          <p:attrName>ppt_y</p:attrName>
                                        </p:attrNameLst>
                                      </p:cBhvr>
                                    </p:anim>
                                    <p:animRot by="21600000">
                                      <p:cBhvr>
                                        <p:cTn id="46" dur="1000" fill="hold">
                                          <p:stCondLst>
                                            <p:cond delay="0"/>
                                          </p:stCondLst>
                                        </p:cTn>
                                        <p:tgtEl>
                                          <p:spTgt spid="9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58" presetClass="entr" presetSubtype="0" accel="10000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strVal val="#ppt_w*2.5"/>
                                          </p:val>
                                        </p:tav>
                                        <p:tav tm="100000">
                                          <p:val>
                                            <p:strVal val="#ppt_w"/>
                                          </p:val>
                                        </p:tav>
                                      </p:tavLst>
                                    </p:anim>
                                    <p:anim calcmode="lin" valueType="num">
                                      <p:cBhvr>
                                        <p:cTn id="52" dur="500" fill="hold"/>
                                        <p:tgtEl>
                                          <p:spTgt spid="17"/>
                                        </p:tgtEl>
                                        <p:attrNameLst>
                                          <p:attrName>ppt_h</p:attrName>
                                        </p:attrNameLst>
                                      </p:cBhvr>
                                      <p:tavLst>
                                        <p:tav tm="0">
                                          <p:val>
                                            <p:strVal val="#ppt_h*0.01"/>
                                          </p:val>
                                        </p:tav>
                                        <p:tav tm="100000">
                                          <p:val>
                                            <p:strVal val="#ppt_h"/>
                                          </p:val>
                                        </p:tav>
                                      </p:tavLst>
                                    </p:anim>
                                    <p:anim calcmode="lin" valueType="num">
                                      <p:cBhvr>
                                        <p:cTn id="53" dur="500" fill="hold"/>
                                        <p:tgtEl>
                                          <p:spTgt spid="17"/>
                                        </p:tgtEl>
                                        <p:attrNameLst>
                                          <p:attrName>ppt_x</p:attrName>
                                        </p:attrNameLst>
                                      </p:cBhvr>
                                      <p:tavLst>
                                        <p:tav tm="0">
                                          <p:val>
                                            <p:strVal val="#ppt_x"/>
                                          </p:val>
                                        </p:tav>
                                        <p:tav tm="100000">
                                          <p:val>
                                            <p:strVal val="#ppt_x"/>
                                          </p:val>
                                        </p:tav>
                                      </p:tavLst>
                                    </p:anim>
                                    <p:anim calcmode="lin" valueType="num">
                                      <p:cBhvr>
                                        <p:cTn id="54" dur="500" fill="hold"/>
                                        <p:tgtEl>
                                          <p:spTgt spid="17"/>
                                        </p:tgtEl>
                                        <p:attrNameLst>
                                          <p:attrName>ppt_y</p:attrName>
                                        </p:attrNameLst>
                                      </p:cBhvr>
                                      <p:tavLst>
                                        <p:tav tm="0">
                                          <p:val>
                                            <p:strVal val="#ppt_h+1"/>
                                          </p:val>
                                        </p:tav>
                                        <p:tav tm="100000">
                                          <p:val>
                                            <p:strVal val="#ppt_y"/>
                                          </p:val>
                                        </p:tav>
                                      </p:tavLst>
                                    </p:anim>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0" grpId="1" animBg="1"/>
      <p:bldP spid="9" grpId="0"/>
      <p:bldP spid="88" grpId="0" animBg="1"/>
      <p:bldP spid="16" grpId="0"/>
      <p:bldP spid="91"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470535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a:t>
            </a:r>
            <a:r>
              <a:rPr lang="en-US" altLang="zh-CN" sz="3200" dirty="0">
                <a:gradFill>
                  <a:gsLst>
                    <a:gs pos="0">
                      <a:schemeClr val="accent3"/>
                    </a:gs>
                    <a:gs pos="29000">
                      <a:schemeClr val="accent1">
                        <a:shade val="67500"/>
                        <a:satMod val="115000"/>
                      </a:schemeClr>
                    </a:gs>
                    <a:gs pos="100000">
                      <a:schemeClr val="accent6"/>
                    </a:gs>
                  </a:gsLst>
                  <a:lin ang="10800000" scaled="1"/>
                </a:gradFill>
              </a:rPr>
              <a:t>1-1 </a:t>
            </a:r>
            <a:r>
              <a:rPr lang="zh-CN" altLang="en-US" sz="3200" dirty="0">
                <a:gradFill>
                  <a:gsLst>
                    <a:gs pos="0">
                      <a:schemeClr val="accent3"/>
                    </a:gs>
                    <a:gs pos="29000">
                      <a:schemeClr val="accent1">
                        <a:shade val="67500"/>
                        <a:satMod val="115000"/>
                      </a:schemeClr>
                    </a:gs>
                    <a:gs pos="100000">
                      <a:schemeClr val="accent6"/>
                    </a:gs>
                  </a:gsLst>
                  <a:lin ang="10800000" scaled="1"/>
                </a:gradFill>
              </a:rPr>
              <a:t>产品定位</a:t>
            </a:r>
            <a:endParaRPr lang="zh-CN" altLang="en-US" sz="32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62760" y="793115"/>
            <a:ext cx="2336165" cy="1016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206500" cy="579120"/>
          </a:xfrm>
          <a:prstGeom prst="rect">
            <a:avLst/>
          </a:prstGeom>
        </p:spPr>
      </p:pic>
      <p:sp>
        <p:nvSpPr>
          <p:cNvPr id="12290" name="椭圆 3"/>
          <p:cNvSpPr/>
          <p:nvPr/>
        </p:nvSpPr>
        <p:spPr>
          <a:xfrm>
            <a:off x="175895" y="1016635"/>
            <a:ext cx="1804035" cy="1872615"/>
          </a:xfrm>
          <a:prstGeom prst="ellipse">
            <a:avLst/>
          </a:prstGeom>
          <a:gradFill rotWithShape="1">
            <a:gsLst>
              <a:gs pos="0">
                <a:srgbClr val="992F2B">
                  <a:alpha val="100000"/>
                </a:srgbClr>
              </a:gs>
              <a:gs pos="79999">
                <a:srgbClr val="C93D39">
                  <a:alpha val="100000"/>
                </a:srgbClr>
              </a:gs>
              <a:gs pos="100000">
                <a:srgbClr val="CD3A36">
                  <a:alpha val="100000"/>
                </a:srgbClr>
              </a:gs>
            </a:gsLst>
            <a:lin ang="16200000" scaled="1"/>
            <a:tileRect/>
          </a:gradFill>
          <a:ln w="9525">
            <a:noFill/>
          </a:ln>
        </p:spPr>
        <p:txBody>
          <a:bodyPr anchor="ctr"/>
          <a:p>
            <a:pPr>
              <a:lnSpc>
                <a:spcPts val="1800"/>
              </a:lnSpc>
            </a:pPr>
            <a:r>
              <a:rPr lang="en-US" altLang="zh-CN" sz="3200" b="1" dirty="0">
                <a:solidFill>
                  <a:schemeClr val="bg1"/>
                </a:solidFill>
                <a:ea typeface="宋体" panose="02010600030101010101" pitchFamily="2" charset="-122"/>
              </a:rPr>
              <a:t> </a:t>
            </a:r>
            <a:endParaRPr lang="en-US" altLang="zh-CN" sz="3200" b="1" dirty="0">
              <a:solidFill>
                <a:schemeClr val="bg1"/>
              </a:solidFill>
              <a:ea typeface="宋体" panose="02010600030101010101" pitchFamily="2" charset="-122"/>
            </a:endParaRPr>
          </a:p>
          <a:p>
            <a:pPr>
              <a:lnSpc>
                <a:spcPts val="1800"/>
              </a:lnSpc>
            </a:pPr>
            <a:endParaRPr lang="en-US" altLang="zh-CN" sz="3200" b="1" dirty="0">
              <a:solidFill>
                <a:schemeClr val="bg1"/>
              </a:solidFill>
              <a:ea typeface="宋体" panose="02010600030101010101" pitchFamily="2" charset="-122"/>
            </a:endParaRPr>
          </a:p>
          <a:p>
            <a:pPr>
              <a:lnSpc>
                <a:spcPts val="1800"/>
              </a:lnSpc>
            </a:pPr>
            <a:r>
              <a:rPr lang="en-US" altLang="zh-CN" sz="3200" b="1" dirty="0">
                <a:solidFill>
                  <a:schemeClr val="bg1"/>
                </a:solidFill>
                <a:ea typeface="宋体" panose="02010600030101010101" pitchFamily="2" charset="-122"/>
              </a:rPr>
              <a:t> </a:t>
            </a:r>
            <a:r>
              <a:rPr lang="zh-CN" altLang="en-US" sz="3200" b="1" dirty="0">
                <a:solidFill>
                  <a:schemeClr val="bg1"/>
                </a:solidFill>
                <a:ea typeface="宋体" panose="02010600030101010101" pitchFamily="2" charset="-122"/>
              </a:rPr>
              <a:t>价格</a:t>
            </a:r>
            <a:endParaRPr lang="zh-CN" altLang="en-US" sz="3200" b="1" dirty="0">
              <a:solidFill>
                <a:schemeClr val="bg1"/>
              </a:solidFill>
              <a:ea typeface="宋体" panose="02010600030101010101" pitchFamily="2" charset="-122"/>
            </a:endParaRPr>
          </a:p>
          <a:p>
            <a:pPr>
              <a:lnSpc>
                <a:spcPts val="1800"/>
              </a:lnSpc>
            </a:pPr>
            <a:r>
              <a:rPr lang="zh-CN" altLang="en-US" sz="3200" b="1" dirty="0">
                <a:solidFill>
                  <a:schemeClr val="bg1"/>
                </a:solidFill>
                <a:ea typeface="宋体" panose="02010600030101010101" pitchFamily="2" charset="-122"/>
              </a:rPr>
              <a:t> </a:t>
            </a:r>
            <a:endParaRPr lang="zh-CN" altLang="en-US" sz="3200" b="1" dirty="0">
              <a:solidFill>
                <a:schemeClr val="bg1"/>
              </a:solidFill>
              <a:ea typeface="宋体" panose="02010600030101010101" pitchFamily="2" charset="-122"/>
            </a:endParaRPr>
          </a:p>
          <a:p>
            <a:pPr>
              <a:lnSpc>
                <a:spcPts val="1800"/>
              </a:lnSpc>
            </a:pPr>
            <a:r>
              <a:rPr lang="zh-CN" altLang="en-US" sz="3200" b="1" dirty="0">
                <a:solidFill>
                  <a:schemeClr val="bg1"/>
                </a:solidFill>
                <a:ea typeface="宋体" panose="02010600030101010101" pitchFamily="2" charset="-122"/>
              </a:rPr>
              <a:t> 策略</a:t>
            </a:r>
            <a:endParaRPr lang="zh-CN" altLang="en-US" b="1" dirty="0">
              <a:solidFill>
                <a:schemeClr val="bg1"/>
              </a:solidFill>
              <a:ea typeface="宋体" panose="02010600030101010101" pitchFamily="2" charset="-122"/>
            </a:endParaRPr>
          </a:p>
          <a:p>
            <a:pPr>
              <a:lnSpc>
                <a:spcPts val="1800"/>
              </a:lnSpc>
            </a:pPr>
            <a:endParaRPr lang="en-US" altLang="zh-CN"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3"/>
          <a:stretch>
            <a:fillRect/>
          </a:stretch>
        </p:blipFill>
        <p:spPr>
          <a:xfrm>
            <a:off x="2680335" y="1170940"/>
            <a:ext cx="8616315" cy="551116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1" nodeType="clickEffect">
                                  <p:stCondLst>
                                    <p:cond delay="0"/>
                                  </p:stCondLst>
                                  <p:iterate type="lt">
                                    <p:tmPct val="50000"/>
                                  </p:iterate>
                                  <p:childTnLst>
                                    <p:set>
                                      <p:cBhvr>
                                        <p:cTn id="24" dur="1" fill="hold">
                                          <p:stCondLst>
                                            <p:cond delay="0"/>
                                          </p:stCondLst>
                                        </p:cTn>
                                        <p:tgtEl>
                                          <p:spTgt spid="12290"/>
                                        </p:tgtEl>
                                        <p:attrNameLst>
                                          <p:attrName>style.visibility</p:attrName>
                                        </p:attrNameLst>
                                      </p:cBhvr>
                                      <p:to>
                                        <p:strVal val="visible"/>
                                      </p:to>
                                    </p:set>
                                    <p:set>
                                      <p:cBhvr>
                                        <p:cTn id="25" dur="455" fill="hold">
                                          <p:stCondLst>
                                            <p:cond delay="0"/>
                                          </p:stCondLst>
                                        </p:cTn>
                                        <p:tgtEl>
                                          <p:spTgt spid="12290"/>
                                        </p:tgtEl>
                                        <p:attrNameLst>
                                          <p:attrName>style.rotation</p:attrName>
                                        </p:attrNameLst>
                                      </p:cBhvr>
                                      <p:to>
                                        <p:strVal val="-45.0"/>
                                      </p:to>
                                    </p:set>
                                    <p:anim calcmode="lin" valueType="num">
                                      <p:cBhvr>
                                        <p:cTn id="26" dur="455" fill="hold">
                                          <p:stCondLst>
                                            <p:cond delay="455"/>
                                          </p:stCondLst>
                                        </p:cTn>
                                        <p:tgtEl>
                                          <p:spTgt spid="12290"/>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2290"/>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2290"/>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2290"/>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Scale>
                                      <p:cBhvr>
                                        <p:cTn id="3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
                                        </p:tgtEl>
                                        <p:attrNameLst>
                                          <p:attrName>ppt_x</p:attrName>
                                          <p:attrName>ppt_y</p:attrName>
                                        </p:attrNameLst>
                                      </p:cBhvr>
                                    </p:animMotion>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p:bldP spid="1229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470535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a:t>
            </a:r>
            <a:r>
              <a:rPr lang="en-US" altLang="zh-CN" sz="2800" dirty="0">
                <a:gradFill>
                  <a:gsLst>
                    <a:gs pos="0">
                      <a:schemeClr val="accent3"/>
                    </a:gs>
                    <a:gs pos="29000">
                      <a:schemeClr val="accent1">
                        <a:shade val="67500"/>
                        <a:satMod val="115000"/>
                      </a:schemeClr>
                    </a:gs>
                    <a:gs pos="100000">
                      <a:schemeClr val="accent6"/>
                    </a:gs>
                  </a:gsLst>
                  <a:lin ang="10800000" scaled="1"/>
                </a:gradFill>
              </a:rPr>
              <a:t>1-2 </a:t>
            </a:r>
            <a:r>
              <a:rPr lang="zh-CN" altLang="en-US" sz="2800" dirty="0">
                <a:gradFill>
                  <a:gsLst>
                    <a:gs pos="0">
                      <a:schemeClr val="accent3"/>
                    </a:gs>
                    <a:gs pos="29000">
                      <a:schemeClr val="accent1">
                        <a:shade val="67500"/>
                        <a:satMod val="115000"/>
                      </a:schemeClr>
                    </a:gs>
                    <a:gs pos="100000">
                      <a:schemeClr val="accent6"/>
                    </a:gs>
                  </a:gsLst>
                  <a:lin ang="10800000" scaled="1"/>
                </a:gradFill>
              </a:rPr>
              <a:t>价格定位</a:t>
            </a:r>
            <a:endParaRPr lang="zh-CN" altLang="en-US" sz="28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flipV="1">
            <a:off x="1762760" y="783590"/>
            <a:ext cx="2007235" cy="952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629410" cy="782320"/>
          </a:xfrm>
          <a:prstGeom prst="rect">
            <a:avLst/>
          </a:prstGeom>
        </p:spPr>
      </p:pic>
      <p:pic>
        <p:nvPicPr>
          <p:cNvPr id="2" name="图片 1"/>
          <p:cNvPicPr>
            <a:picLocks noChangeAspect="1"/>
          </p:cNvPicPr>
          <p:nvPr/>
        </p:nvPicPr>
        <p:blipFill>
          <a:blip r:embed="rId3"/>
          <a:stretch>
            <a:fillRect/>
          </a:stretch>
        </p:blipFill>
        <p:spPr>
          <a:xfrm>
            <a:off x="726440" y="1054735"/>
            <a:ext cx="10409555" cy="501904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15"/>
          <p:cNvSpPr txBox="1"/>
          <p:nvPr>
            <p:custDataLst>
              <p:tags r:id="rId1"/>
            </p:custDataLst>
          </p:nvPr>
        </p:nvSpPr>
        <p:spPr>
          <a:xfrm>
            <a:off x="1501140" y="11430"/>
            <a:ext cx="2772410" cy="92519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r>
              <a:rPr lang="en-US" altLang="zh-CN" sz="3600" dirty="0">
                <a:gradFill>
                  <a:gsLst>
                    <a:gs pos="0">
                      <a:schemeClr val="accent3"/>
                    </a:gs>
                    <a:gs pos="29000">
                      <a:schemeClr val="accent1">
                        <a:shade val="67500"/>
                        <a:satMod val="115000"/>
                      </a:schemeClr>
                    </a:gs>
                    <a:gs pos="100000">
                      <a:schemeClr val="accent6"/>
                    </a:gs>
                  </a:gsLst>
                  <a:lin ang="10800000" scaled="1"/>
                </a:gradFill>
              </a:rPr>
              <a:t> </a:t>
            </a:r>
            <a:r>
              <a:rPr lang="en-US" altLang="zh-CN" sz="2800" dirty="0">
                <a:gradFill>
                  <a:gsLst>
                    <a:gs pos="0">
                      <a:schemeClr val="accent3"/>
                    </a:gs>
                    <a:gs pos="29000">
                      <a:schemeClr val="accent1">
                        <a:shade val="67500"/>
                        <a:satMod val="115000"/>
                      </a:schemeClr>
                    </a:gs>
                    <a:gs pos="100000">
                      <a:schemeClr val="accent6"/>
                    </a:gs>
                  </a:gsLst>
                  <a:lin ang="10800000" scaled="1"/>
                </a:gradFill>
              </a:rPr>
              <a:t>1-3 </a:t>
            </a:r>
            <a:r>
              <a:rPr lang="zh-CN" altLang="en-US" sz="2800" dirty="0">
                <a:gradFill>
                  <a:gsLst>
                    <a:gs pos="0">
                      <a:schemeClr val="accent3"/>
                    </a:gs>
                    <a:gs pos="29000">
                      <a:schemeClr val="accent1">
                        <a:shade val="67500"/>
                        <a:satMod val="115000"/>
                      </a:schemeClr>
                    </a:gs>
                    <a:gs pos="100000">
                      <a:schemeClr val="accent6"/>
                    </a:gs>
                  </a:gsLst>
                  <a:lin ang="10800000" scaled="1"/>
                </a:gradFill>
              </a:rPr>
              <a:t>价格定位</a:t>
            </a:r>
            <a:endParaRPr lang="zh-CN" altLang="en-US" sz="2800" dirty="0">
              <a:gradFill>
                <a:gsLst>
                  <a:gs pos="0">
                    <a:schemeClr val="accent3"/>
                  </a:gs>
                  <a:gs pos="29000">
                    <a:schemeClr val="accent1">
                      <a:shade val="67500"/>
                      <a:satMod val="115000"/>
                    </a:schemeClr>
                  </a:gs>
                  <a:gs pos="100000">
                    <a:schemeClr val="accent6"/>
                  </a:gs>
                </a:gsLst>
                <a:lin ang="10800000" scaled="1"/>
              </a:gradFill>
            </a:endParaRPr>
          </a:p>
        </p:txBody>
      </p:sp>
      <p:cxnSp>
        <p:nvCxnSpPr>
          <p:cNvPr id="124" name="直接连接符 123"/>
          <p:cNvCxnSpPr/>
          <p:nvPr/>
        </p:nvCxnSpPr>
        <p:spPr>
          <a:xfrm>
            <a:off x="1772285" y="793115"/>
            <a:ext cx="206565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图片 9" descr="1"/>
          <p:cNvPicPr>
            <a:picLocks noChangeAspect="1"/>
          </p:cNvPicPr>
          <p:nvPr/>
        </p:nvPicPr>
        <p:blipFill>
          <a:blip r:embed="rId2"/>
          <a:stretch>
            <a:fillRect/>
          </a:stretch>
        </p:blipFill>
        <p:spPr>
          <a:xfrm>
            <a:off x="31115" y="11430"/>
            <a:ext cx="1629410" cy="782320"/>
          </a:xfrm>
          <a:prstGeom prst="rect">
            <a:avLst/>
          </a:prstGeom>
        </p:spPr>
      </p:pic>
      <p:pic>
        <p:nvPicPr>
          <p:cNvPr id="2" name="图片 1"/>
          <p:cNvPicPr>
            <a:picLocks noChangeAspect="1"/>
          </p:cNvPicPr>
          <p:nvPr/>
        </p:nvPicPr>
        <p:blipFill>
          <a:blip r:embed="rId3"/>
          <a:stretch>
            <a:fillRect/>
          </a:stretch>
        </p:blipFill>
        <p:spPr>
          <a:xfrm>
            <a:off x="1898015" y="1119505"/>
            <a:ext cx="8978265" cy="5220970"/>
          </a:xfrm>
          <a:prstGeom prst="rect">
            <a:avLst/>
          </a:prstGeom>
        </p:spPr>
      </p:pic>
      <p:sp>
        <p:nvSpPr>
          <p:cNvPr id="4" name="文本框 3"/>
          <p:cNvSpPr txBox="1"/>
          <p:nvPr/>
        </p:nvSpPr>
        <p:spPr>
          <a:xfrm>
            <a:off x="774700" y="1119505"/>
            <a:ext cx="1518920" cy="583565"/>
          </a:xfrm>
          <a:prstGeom prst="rect">
            <a:avLst/>
          </a:prstGeom>
          <a:noFill/>
        </p:spPr>
        <p:txBody>
          <a:bodyPr wrap="square" rtlCol="0" anchor="t">
            <a:spAutoFit/>
          </a:bodyPr>
          <a:p>
            <a:r>
              <a:rPr lang="zh-CN" altLang="en-US" sz="3200">
                <a:sym typeface="+mn-ea"/>
              </a:rPr>
              <a:t>案例</a:t>
            </a:r>
            <a:r>
              <a:rPr lang="zh-CN" altLang="en-US">
                <a:sym typeface="+mn-ea"/>
              </a:rPr>
              <a:t>：</a:t>
            </a: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160543"/>
</p:tagLst>
</file>

<file path=ppt/tags/tag100.xml><?xml version="1.0" encoding="utf-8"?>
<p:tagLst xmlns:p="http://schemas.openxmlformats.org/presentationml/2006/main">
  <p:tag name="KSO_WPP_MARK_KEY" val="9b3873ad-0dcf-45af-9a71-97922d35bf60"/>
  <p:tag name="COMMONDATA" val="eyJoZGlkIjoiMTU3ODk2ZGExZTFlY2U5NjA3ODdlNmM1ZjdlOWU5NjgifQ=="/>
</p:tagLst>
</file>

<file path=ppt/tags/tag11.xml><?xml version="1.0" encoding="utf-8"?>
<p:tagLst xmlns:p="http://schemas.openxmlformats.org/presentationml/2006/main">
  <p:tag name="KSO_WM_TAG_VERSION" val="1.0"/>
  <p:tag name="KSO_WM_TEMPLATE_CATEGORY" val="custom"/>
  <p:tag name="KSO_WM_TEMPLATE_INDEX" val="160543"/>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p="http://schemas.openxmlformats.org/presentationml/2006/main">
  <p:tag name="KSO_WM_TEMPLATE_THUMBS_INDEX" val="1、4、5、9、12、14、19、23、27、28、29"/>
  <p:tag name="KSO_WM_TEMPLATE_CATEGORY" val="custom"/>
  <p:tag name="KSO_WM_TEMPLATE_INDEX" val="160543"/>
  <p:tag name="KSO_WM_TAG_VERSION" val="1.0"/>
  <p:tag name="KSO_WM_SLIDE_ID" val="custom160543_1"/>
  <p:tag name="KSO_WM_SLIDE_INDEX" val="1"/>
  <p:tag name="KSO_WM_SLIDE_ITEM_CNT" val="2"/>
  <p:tag name="KSO_WM_SLIDE_LAYOUT" val="a_b"/>
  <p:tag name="KSO_WM_SLIDE_LAYOUT_CNT" val="1_1"/>
  <p:tag name="KSO_WM_SLIDE_TYPE" val="title"/>
  <p:tag name="KSO_WM_BEAUTIFY_FLAG" val="#wm#"/>
</p:tagLst>
</file>

<file path=ppt/tags/tag14.xml><?xml version="1.0" encoding="utf-8"?>
<p:tagLst xmlns:p="http://schemas.openxmlformats.org/presentationml/2006/main">
  <p:tag name="MH" val="20151012115456"/>
  <p:tag name="MH_LIBRARY" val="CONTENTS"/>
  <p:tag name="MH_TYPE" val="OTHERS"/>
  <p:tag name="ID" val="545828"/>
  <p:tag name="KSO_WM_TAG_VERSION" val="1.0"/>
  <p:tag name="KSO_WM_BEAUTIFY_FLAG" val="#wm#"/>
  <p:tag name="KSO_WM_UNIT_TYPE" val="i"/>
  <p:tag name="KSO_WM_UNIT_ID" val="custom160543_9*i*0"/>
  <p:tag name="KSO_WM_TEMPLATE_CATEGORY" val="custom"/>
  <p:tag name="KSO_WM_TEMPLATE_INDEX" val="160543"/>
  <p:tag name="KSO_WM_UNIT_INDEX" val="0"/>
</p:tagLst>
</file>

<file path=ppt/tags/tag15.xml><?xml version="1.0" encoding="utf-8"?>
<p:tagLst xmlns:p="http://schemas.openxmlformats.org/presentationml/2006/main">
  <p:tag name="MH" val="20151012115456"/>
  <p:tag name="MH_LIBRARY" val="CONTENTS"/>
  <p:tag name="MH_TYPE" val="OTHERS"/>
  <p:tag name="ID" val="545828"/>
  <p:tag name="KSO_WM_TAG_VERSION" val="1.0"/>
  <p:tag name="KSO_WM_BEAUTIFY_FLAG" val="#wm#"/>
  <p:tag name="KSO_WM_UNIT_TYPE" val="i"/>
  <p:tag name="KSO_WM_UNIT_ID" val="custom160543_9*i*1"/>
  <p:tag name="KSO_WM_TEMPLATE_CATEGORY" val="custom"/>
  <p:tag name="KSO_WM_TEMPLATE_INDEX" val="160543"/>
  <p:tag name="KSO_WM_UNIT_INDEX" val="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p="http://schemas.openxmlformats.org/presentationml/2006/main">
  <p:tag name="MH" val="20151012115456"/>
  <p:tag name="MH_LIBRARY" val="CONTENTS"/>
  <p:tag name="MH_AUTOCOLOR" val="TRUE"/>
  <p:tag name="MH_TYPE" val="CONTENTS"/>
  <p:tag name="ID" val="545828"/>
  <p:tag name="KSO_WM_TEMPLATE_CATEGORY" val="custom"/>
  <p:tag name="KSO_WM_TEMPLATE_INDEX" val="160543"/>
  <p:tag name="KSO_WM_TAG_VERSION" val="1.0"/>
  <p:tag name="KSO_WM_SLIDE_ID" val="custom160543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19.xml><?xml version="1.0" encoding="utf-8"?>
<p:tagLst xmlns:p="http://schemas.openxmlformats.org/presentationml/2006/main">
  <p:tag name="KSO_WM_TAG_VERSION" val="1.0"/>
  <p:tag name="KSO_WM_BEAUTIFY_FLAG" val="#wm#"/>
  <p:tag name="KSO_WM_UNIT_TYPE" val="i"/>
  <p:tag name="KSO_WM_UNIT_ID" val="custom160543_12*i*0"/>
  <p:tag name="KSO_WM_TEMPLATE_CATEGORY" val="custom"/>
  <p:tag name="KSO_WM_TEMPLATE_INDEX" val="160543"/>
  <p:tag name="KSO_WM_UNIT_INDEX" val="0"/>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MH" val="20151012115836"/>
  <p:tag name="MH_LIBRARY" val="GRAPHIC"/>
  <p:tag name="MH_ORDER" val="文本框 28"/>
  <p:tag name="KSO_WM_TAG_VERSION" val="1.0"/>
  <p:tag name="KSO_WM_BEAUTIFY_FLAG" val="#wm#"/>
  <p:tag name="KSO_WM_UNIT_TYPE" val="i"/>
  <p:tag name="KSO_WM_UNIT_ID" val="custom160543_12*i*4"/>
  <p:tag name="KSO_WM_TEMPLATE_CATEGORY" val="custom"/>
  <p:tag name="KSO_WM_TEMPLATE_INDEX" val="160543"/>
  <p:tag name="KSO_WM_UNIT_INDEX" val="4"/>
</p:tagLst>
</file>

<file path=ppt/tags/tag21.xml><?xml version="1.0" encoding="utf-8"?>
<p:tagLst xmlns:p="http://schemas.openxmlformats.org/presentationml/2006/main">
  <p:tag name="MH" val="20151012115836"/>
  <p:tag name="MH_LIBRARY" val="GRAPHIC"/>
  <p:tag name="MH_ORDER" val="TextBox 34"/>
  <p:tag name="KSO_WM_TAG_VERSION" val="1.0"/>
  <p:tag name="KSO_WM_BEAUTIFY_FLAG" val="#wm#"/>
  <p:tag name="KSO_WM_UNIT_TYPE" val="i"/>
  <p:tag name="KSO_WM_UNIT_ID" val="custom160543_12*i*5"/>
  <p:tag name="KSO_WM_TEMPLATE_CATEGORY" val="custom"/>
  <p:tag name="KSO_WM_TEMPLATE_INDEX" val="160543"/>
  <p:tag name="KSO_WM_UNIT_INDEX" val="5"/>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43"/>
  <p:tag name="MH" val="20151012115836"/>
  <p:tag name="MH_LIBRARY" val="GRAPHIC"/>
  <p:tag name="MH_ORDER" val="Oval 35"/>
  <p:tag name="KSO_WM_UNIT_TYPE" val="e"/>
  <p:tag name="KSO_WM_UNIT_INDEX" val="1"/>
  <p:tag name="KSO_WM_UNIT_ID" val="custom160543_12*e*1"/>
  <p:tag name="KSO_WM_UNIT_CLEAR" val="1"/>
  <p:tag name="KSO_WM_UNIT_LAYERLEVEL" val="1"/>
  <p:tag name="KSO_WM_UNIT_VALUE" val="1"/>
  <p:tag name="KSO_WM_UNIT_HIGHLIGHT" val="0"/>
  <p:tag name="KSO_WM_UNIT_COMPATIBLE" val="1"/>
  <p:tag name="KSO_WM_UNIT_BIND_DECORATION_IDS" val="custom160543_12*i*5"/>
  <p:tag name="KSO_WM_UNIT_PRESET_TEXT" val="1"/>
</p:tagLst>
</file>

<file path=ppt/tags/tag23.xml><?xml version="1.0" encoding="utf-8"?>
<p:tagLst xmlns:p="http://schemas.openxmlformats.org/presentationml/2006/main">
  <p:tag name="MH" val="20151012115836"/>
  <p:tag name="MH_LIBRARY" val="GRAPHIC"/>
  <p:tag name="KSO_WM_TEMPLATE_CATEGORY" val="custom"/>
  <p:tag name="KSO_WM_TEMPLATE_INDEX" val="160543"/>
  <p:tag name="KSO_WM_TAG_VERSION" val="1.0"/>
  <p:tag name="KSO_WM_SLIDE_ID" val="custom160543_12"/>
  <p:tag name="KSO_WM_SLIDE_INDEX" val="12"/>
  <p:tag name="KSO_WM_SLIDE_ITEM_CNT" val="1"/>
  <p:tag name="KSO_WM_SLIDE_LAYOUT" val="f_e"/>
  <p:tag name="KSO_WM_SLIDE_LAYOUT_CNT" val="1_1"/>
  <p:tag name="KSO_WM_SLIDE_TYPE" val="sectionTitle"/>
  <p:tag name="KSO_WM_BEAUTIFY_FLAG" val="#wm#"/>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1.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9.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2"/>
  <p:tag name="KSO_WM_SLIDE_INDEX" val="22"/>
  <p:tag name="KSO_WM_SLIDE_ITEM_CNT" val="2"/>
  <p:tag name="KSO_WM_SLIDE_LAYOUT" val="a_m"/>
  <p:tag name="KSO_WM_SLIDE_LAYOUT_CNT" val="1_1"/>
  <p:tag name="KSO_WM_SLIDE_TYPE" val="text"/>
  <p:tag name="KSO_WM_BEAUTIFY_FLAG" val="#wm#"/>
  <p:tag name="KSO_WM_SLIDE_POSITION" val="346*140"/>
  <p:tag name="KSO_WM_SLIDE_SIZE" val="267*298"/>
  <p:tag name="KSO_WM_DIAGRAM_GROUP_CODE" val="m1-2"/>
</p:tagLst>
</file>

<file path=ppt/tags/tag4.xml><?xml version="1.0" encoding="utf-8"?>
<p:tagLst xmlns:p="http://schemas.openxmlformats.org/presentationml/2006/main">
  <p:tag name="MH" val="20151012115836"/>
  <p:tag name="MH_LIBRARY" val="GRAPHIC"/>
  <p:tag name="MH_ORDER" val="Freeform 12"/>
</p:tagLst>
</file>

<file path=ppt/tags/tag40.xml><?xml version="1.0" encoding="utf-8"?>
<p:tagLst xmlns:p="http://schemas.openxmlformats.org/presentationml/2006/main">
  <p:tag name="KSO_WM_TAG_VERSION" val="1.0"/>
  <p:tag name="KSO_WM_BEAUTIFY_FLAG" val="#wm#"/>
  <p:tag name="KSO_WM_UNIT_TYPE" val="i"/>
  <p:tag name="KSO_WM_UNIT_ID" val="custom160543_12*i*0"/>
  <p:tag name="KSO_WM_TEMPLATE_CATEGORY" val="custom"/>
  <p:tag name="KSO_WM_TEMPLATE_INDEX" val="160543"/>
  <p:tag name="KSO_WM_UNIT_INDEX" val="0"/>
</p:tagLst>
</file>

<file path=ppt/tags/tag41.xml><?xml version="1.0" encoding="utf-8"?>
<p:tagLst xmlns:p="http://schemas.openxmlformats.org/presentationml/2006/main">
  <p:tag name="MH" val="20151012115836"/>
  <p:tag name="MH_LIBRARY" val="GRAPHIC"/>
  <p:tag name="MH_ORDER" val="文本框 28"/>
  <p:tag name="KSO_WM_TAG_VERSION" val="1.0"/>
  <p:tag name="KSO_WM_BEAUTIFY_FLAG" val="#wm#"/>
  <p:tag name="KSO_WM_UNIT_TYPE" val="i"/>
  <p:tag name="KSO_WM_UNIT_ID" val="custom160543_12*i*4"/>
  <p:tag name="KSO_WM_TEMPLATE_CATEGORY" val="custom"/>
  <p:tag name="KSO_WM_TEMPLATE_INDEX" val="160543"/>
  <p:tag name="KSO_WM_UNIT_INDEX" val="4"/>
</p:tagLst>
</file>

<file path=ppt/tags/tag42.xml><?xml version="1.0" encoding="utf-8"?>
<p:tagLst xmlns:p="http://schemas.openxmlformats.org/presentationml/2006/main">
  <p:tag name="MH" val="20151012115836"/>
  <p:tag name="MH_LIBRARY" val="GRAPHIC"/>
  <p:tag name="MH_ORDER" val="TextBox 34"/>
  <p:tag name="KSO_WM_TAG_VERSION" val="1.0"/>
  <p:tag name="KSO_WM_BEAUTIFY_FLAG" val="#wm#"/>
  <p:tag name="KSO_WM_UNIT_TYPE" val="i"/>
  <p:tag name="KSO_WM_UNIT_ID" val="custom160543_12*i*5"/>
  <p:tag name="KSO_WM_TEMPLATE_CATEGORY" val="custom"/>
  <p:tag name="KSO_WM_TEMPLATE_INDEX" val="160543"/>
  <p:tag name="KSO_WM_UNIT_INDEX" val="5"/>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543"/>
  <p:tag name="MH" val="20151012115836"/>
  <p:tag name="MH_LIBRARY" val="GRAPHIC"/>
  <p:tag name="MH_ORDER" val="Oval 35"/>
  <p:tag name="KSO_WM_UNIT_TYPE" val="e"/>
  <p:tag name="KSO_WM_UNIT_INDEX" val="1"/>
  <p:tag name="KSO_WM_UNIT_ID" val="custom160543_12*e*1"/>
  <p:tag name="KSO_WM_UNIT_CLEAR" val="1"/>
  <p:tag name="KSO_WM_UNIT_LAYERLEVEL" val="1"/>
  <p:tag name="KSO_WM_UNIT_VALUE" val="1"/>
  <p:tag name="KSO_WM_UNIT_HIGHLIGHT" val="0"/>
  <p:tag name="KSO_WM_UNIT_COMPATIBLE" val="1"/>
  <p:tag name="KSO_WM_UNIT_BIND_DECORATION_IDS" val="custom160543_12*i*5"/>
  <p:tag name="KSO_WM_UNIT_PRESET_TEXT" val="1"/>
</p:tagLst>
</file>

<file path=ppt/tags/tag44.xml><?xml version="1.0" encoding="utf-8"?>
<p:tagLst xmlns:p="http://schemas.openxmlformats.org/presentationml/2006/main">
  <p:tag name="MH" val="20151012115836"/>
  <p:tag name="MH_LIBRARY" val="GRAPHIC"/>
  <p:tag name="KSO_WM_TEMPLATE_CATEGORY" val="custom"/>
  <p:tag name="KSO_WM_TEMPLATE_INDEX" val="160543"/>
  <p:tag name="KSO_WM_TAG_VERSION" val="1.0"/>
  <p:tag name="KSO_WM_SLIDE_ID" val="custom160543_12"/>
  <p:tag name="KSO_WM_SLIDE_INDEX" val="12"/>
  <p:tag name="KSO_WM_SLIDE_ITEM_CNT" val="1"/>
  <p:tag name="KSO_WM_SLIDE_LAYOUT" val="f_e"/>
  <p:tag name="KSO_WM_SLIDE_LAYOUT_CNT" val="1_1"/>
  <p:tag name="KSO_WM_SLIDE_TYPE" val="sectionTitle"/>
  <p:tag name="KSO_WM_BEAUTIFY_FLAG" val="#wm#"/>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MH" val="20151012115836"/>
  <p:tag name="MH_LIBRARY" val="GRAPHIC"/>
  <p:tag name="MH_ORDER" val="Oval 36"/>
</p:tagLst>
</file>

<file path=ppt/tags/tag50.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4.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6.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8.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xml><?xml version="1.0" encoding="utf-8"?>
<p:tagLst xmlns:p="http://schemas.openxmlformats.org/presentationml/2006/main">
  <p:tag name="MH" val="20151012115836"/>
  <p:tag name="MH_LIBRARY" val="GRAPHIC"/>
  <p:tag name="MH_ORDER" val="Oval 37"/>
</p:tagLst>
</file>

<file path=ppt/tags/tag60.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3.xml><?xml version="1.0" encoding="utf-8"?>
<p:tagLst xmlns:p="http://schemas.openxmlformats.org/presentationml/2006/main">
  <p:tag name="KSO_WM_TAG_VERSION" val="1.0"/>
  <p:tag name="KSO_WM_BEAUTIFY_FLAG" val="#wm#"/>
  <p:tag name="KSO_WM_UNIT_TYPE" val="i"/>
  <p:tag name="KSO_WM_UNIT_ID" val="custom160543_12*i*0"/>
  <p:tag name="KSO_WM_TEMPLATE_CATEGORY" val="custom"/>
  <p:tag name="KSO_WM_TEMPLATE_INDEX" val="160543"/>
  <p:tag name="KSO_WM_UNIT_INDEX" val="0"/>
</p:tagLst>
</file>

<file path=ppt/tags/tag64.xml><?xml version="1.0" encoding="utf-8"?>
<p:tagLst xmlns:p="http://schemas.openxmlformats.org/presentationml/2006/main">
  <p:tag name="MH" val="20151012115836"/>
  <p:tag name="MH_LIBRARY" val="GRAPHIC"/>
  <p:tag name="MH_ORDER" val="文本框 28"/>
  <p:tag name="KSO_WM_TAG_VERSION" val="1.0"/>
  <p:tag name="KSO_WM_BEAUTIFY_FLAG" val="#wm#"/>
  <p:tag name="KSO_WM_UNIT_TYPE" val="i"/>
  <p:tag name="KSO_WM_UNIT_ID" val="custom160543_12*i*4"/>
  <p:tag name="KSO_WM_TEMPLATE_CATEGORY" val="custom"/>
  <p:tag name="KSO_WM_TEMPLATE_INDEX" val="160543"/>
  <p:tag name="KSO_WM_UNIT_INDEX" val="4"/>
</p:tagLst>
</file>

<file path=ppt/tags/tag65.xml><?xml version="1.0" encoding="utf-8"?>
<p:tagLst xmlns:p="http://schemas.openxmlformats.org/presentationml/2006/main">
  <p:tag name="MH" val="20151012115836"/>
  <p:tag name="MH_LIBRARY" val="GRAPHIC"/>
  <p:tag name="MH_ORDER" val="TextBox 34"/>
  <p:tag name="KSO_WM_TAG_VERSION" val="1.0"/>
  <p:tag name="KSO_WM_BEAUTIFY_FLAG" val="#wm#"/>
  <p:tag name="KSO_WM_UNIT_TYPE" val="i"/>
  <p:tag name="KSO_WM_UNIT_ID" val="custom160543_12*i*5"/>
  <p:tag name="KSO_WM_TEMPLATE_CATEGORY" val="custom"/>
  <p:tag name="KSO_WM_TEMPLATE_INDEX" val="160543"/>
  <p:tag name="KSO_WM_UNIT_INDEX" val="5"/>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543"/>
  <p:tag name="MH" val="20151012115836"/>
  <p:tag name="MH_LIBRARY" val="GRAPHIC"/>
  <p:tag name="MH_ORDER" val="Oval 35"/>
  <p:tag name="KSO_WM_UNIT_TYPE" val="e"/>
  <p:tag name="KSO_WM_UNIT_INDEX" val="1"/>
  <p:tag name="KSO_WM_UNIT_ID" val="custom160543_12*e*1"/>
  <p:tag name="KSO_WM_UNIT_CLEAR" val="1"/>
  <p:tag name="KSO_WM_UNIT_LAYERLEVEL" val="1"/>
  <p:tag name="KSO_WM_UNIT_VALUE" val="1"/>
  <p:tag name="KSO_WM_UNIT_HIGHLIGHT" val="0"/>
  <p:tag name="KSO_WM_UNIT_COMPATIBLE" val="1"/>
  <p:tag name="KSO_WM_UNIT_BIND_DECORATION_IDS" val="custom160543_12*i*5"/>
  <p:tag name="KSO_WM_UNIT_PRESET_TEXT" val="1"/>
</p:tagLst>
</file>

<file path=ppt/tags/tag67.xml><?xml version="1.0" encoding="utf-8"?>
<p:tagLst xmlns:p="http://schemas.openxmlformats.org/presentationml/2006/main">
  <p:tag name="MH" val="20151012115836"/>
  <p:tag name="MH_LIBRARY" val="GRAPHIC"/>
  <p:tag name="KSO_WM_TEMPLATE_CATEGORY" val="custom"/>
  <p:tag name="KSO_WM_TEMPLATE_INDEX" val="160543"/>
  <p:tag name="KSO_WM_TAG_VERSION" val="1.0"/>
  <p:tag name="KSO_WM_SLIDE_ID" val="custom160543_12"/>
  <p:tag name="KSO_WM_SLIDE_INDEX" val="12"/>
  <p:tag name="KSO_WM_SLIDE_ITEM_CNT" val="1"/>
  <p:tag name="KSO_WM_SLIDE_LAYOUT" val="f_e"/>
  <p:tag name="KSO_WM_SLIDE_LAYOUT_CNT" val="1_1"/>
  <p:tag name="KSO_WM_SLIDE_TYPE" val="sectionTitle"/>
  <p:tag name="KSO_WM_BEAUTIFY_FLAG" val="#wm#"/>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9.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5"/>
  <p:tag name="KSO_WM_SLIDE_INDEX" val="25"/>
  <p:tag name="KSO_WM_SLIDE_ITEM_CNT" val="5"/>
  <p:tag name="KSO_WM_SLIDE_LAYOUT" val="a_m"/>
  <p:tag name="KSO_WM_SLIDE_LAYOUT_CNT" val="1_1"/>
  <p:tag name="KSO_WM_SLIDE_TYPE" val="text"/>
  <p:tag name="KSO_WM_BEAUTIFY_FLAG" val="#wm#"/>
  <p:tag name="KSO_WM_SLIDE_POSITION" val="201*140"/>
  <p:tag name="KSO_WM_SLIDE_SIZE" val="558*298"/>
  <p:tag name="KSO_WM_DIAGRAM_GROUP_CODE" val="m1-2"/>
</p:tagLst>
</file>

<file path=ppt/tags/tag7.xml><?xml version="1.0" encoding="utf-8"?>
<p:tagLst xmlns:p="http://schemas.openxmlformats.org/presentationml/2006/main">
  <p:tag name="MH" val="20151012144110"/>
  <p:tag name="MH_LIBRARY" val="GRAPHIC"/>
  <p:tag name="MH_ORDER" val="Freeform 6"/>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1.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5"/>
  <p:tag name="KSO_WM_SLIDE_INDEX" val="25"/>
  <p:tag name="KSO_WM_SLIDE_ITEM_CNT" val="5"/>
  <p:tag name="KSO_WM_SLIDE_LAYOUT" val="a_m"/>
  <p:tag name="KSO_WM_SLIDE_LAYOUT_CNT" val="1_1"/>
  <p:tag name="KSO_WM_SLIDE_TYPE" val="text"/>
  <p:tag name="KSO_WM_BEAUTIFY_FLAG" val="#wm#"/>
  <p:tag name="KSO_WM_SLIDE_POSITION" val="201*140"/>
  <p:tag name="KSO_WM_SLIDE_SIZE" val="558*298"/>
  <p:tag name="KSO_WM_DIAGRAM_GROUP_CODE" val="m1-2"/>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5"/>
  <p:tag name="KSO_WM_SLIDE_INDEX" val="25"/>
  <p:tag name="KSO_WM_SLIDE_ITEM_CNT" val="5"/>
  <p:tag name="KSO_WM_SLIDE_LAYOUT" val="a_m"/>
  <p:tag name="KSO_WM_SLIDE_LAYOUT_CNT" val="1_1"/>
  <p:tag name="KSO_WM_SLIDE_TYPE" val="text"/>
  <p:tag name="KSO_WM_BEAUTIFY_FLAG" val="#wm#"/>
  <p:tag name="KSO_WM_SLIDE_POSITION" val="201*140"/>
  <p:tag name="KSO_WM_SLIDE_SIZE" val="558*298"/>
  <p:tag name="KSO_WM_DIAGRAM_GROUP_CODE" val="m1-2"/>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5.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5"/>
  <p:tag name="KSO_WM_SLIDE_INDEX" val="25"/>
  <p:tag name="KSO_WM_SLIDE_ITEM_CNT" val="5"/>
  <p:tag name="KSO_WM_SLIDE_LAYOUT" val="a_m"/>
  <p:tag name="KSO_WM_SLIDE_LAYOUT_CNT" val="1_1"/>
  <p:tag name="KSO_WM_SLIDE_TYPE" val="text"/>
  <p:tag name="KSO_WM_BEAUTIFY_FLAG" val="#wm#"/>
  <p:tag name="KSO_WM_SLIDE_POSITION" val="201*140"/>
  <p:tag name="KSO_WM_SLIDE_SIZE" val="558*298"/>
  <p:tag name="KSO_WM_DIAGRAM_GROUP_CODE" val="m1-2"/>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7.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6"/>
  <p:tag name="KSO_WM_SLIDE_INDEX" val="26"/>
  <p:tag name="KSO_WM_SLIDE_ITEM_CNT" val="6"/>
  <p:tag name="KSO_WM_SLIDE_LAYOUT" val="a_m"/>
  <p:tag name="KSO_WM_SLIDE_LAYOUT_CNT" val="1_1"/>
  <p:tag name="KSO_WM_SLIDE_TYPE" val="text"/>
  <p:tag name="KSO_WM_BEAUTIFY_FLAG" val="#wm#"/>
  <p:tag name="KSO_WM_SLIDE_POSITION" val="153*140"/>
  <p:tag name="KSO_WM_SLIDE_SIZE" val="654*298"/>
  <p:tag name="KSO_WM_DIAGRAM_GROUP_CODE" val="m1-2"/>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9.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8.xml><?xml version="1.0" encoding="utf-8"?>
<p:tagLst xmlns:p="http://schemas.openxmlformats.org/presentationml/2006/main">
  <p:tag name="MH" val="20151012144110"/>
  <p:tag name="MH_LIBRARY" val="GRAPHIC"/>
  <p:tag name="MH_ORDER" val="Freeform 5"/>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1*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1.xml><?xml version="1.0" encoding="utf-8"?>
<p:tagLst xmlns:p="http://schemas.openxmlformats.org/presentationml/2006/main">
  <p:tag name="MH_TYPE" val="#NeiR#"/>
  <p:tag name="MH_NUMBER" val="3"/>
  <p:tag name="MH_CATEGORY" val="#LiuChBZh#"/>
  <p:tag name="MH_LAYOUT" val="SubTitle"/>
  <p:tag name="MH" val="20151012110924"/>
  <p:tag name="MH_LIBRARY" val="GRAPHIC"/>
  <p:tag name="KSO_WM_TEMPLATE_CATEGORY" val="custom"/>
  <p:tag name="KSO_WM_TEMPLATE_INDEX" val="160543"/>
  <p:tag name="KSO_WM_TAG_VERSION" val="1.0"/>
  <p:tag name="KSO_WM_SLIDE_ID" val="custom160543_24"/>
  <p:tag name="KSO_WM_SLIDE_INDEX" val="24"/>
  <p:tag name="KSO_WM_SLIDE_ITEM_CNT" val="4"/>
  <p:tag name="KSO_WM_SLIDE_LAYOUT" val="a_m"/>
  <p:tag name="KSO_WM_SLIDE_LAYOUT_CNT" val="1_1"/>
  <p:tag name="KSO_WM_SLIDE_TYPE" val="text"/>
  <p:tag name="KSO_WM_BEAUTIFY_FLAG" val="#wm#"/>
  <p:tag name="KSO_WM_SLIDE_POSITION" val="250*140"/>
  <p:tag name="KSO_WM_SLIDE_SIZE" val="460*298"/>
  <p:tag name="KSO_WM_DIAGRAM_GROUP_CODE" val="m1-2"/>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3.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5.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7.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9.xml><?xml version="1.0" encoding="utf-8"?>
<p:tagLst xmlns:p="http://schemas.openxmlformats.org/presentationml/2006/main">
  <p:tag name="MH" val="20151012144110"/>
  <p:tag name="MH_LIBRARY" val="GRAPHIC"/>
  <p:tag name="MH_ORDER" val="Freeform 4"/>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1.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3.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5.xml><?xml version="1.0" encoding="utf-8"?>
<p:tagLst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43"/>
  <p:tag name="KSO_WM_SLIDE_ID" val="custom1605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1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7.xml><?xml version="1.0" encoding="utf-8"?>
<p:tagLst xmlns:p="http://schemas.openxmlformats.org/presentationml/2006/main">
  <p:tag name="MH_TYPE" val="#NeiR#"/>
  <p:tag name="MH_NUMBER" val="3"/>
  <p:tag name="MH_CATEGORY" val="#BingLLB#"/>
  <p:tag name="MH_LAYOUT" val="SubTitleText"/>
  <p:tag name="MH" val="20151012141142"/>
  <p:tag name="MH_LIBRARY" val="GRAPHIC"/>
  <p:tag name="KSO_WM_TEMPLATE_CATEGORY" val="custom"/>
  <p:tag name="KSO_WM_TEMPLATE_INDEX" val="160543"/>
  <p:tag name="KSO_WM_TAG_VERSION" val="1.0"/>
  <p:tag name="KSO_WM_SLIDE_ID" val="custom160543_15"/>
  <p:tag name="KSO_WM_SLIDE_INDEX" val="15"/>
  <p:tag name="KSO_WM_SLIDE_ITEM_CNT" val="3"/>
  <p:tag name="KSO_WM_SLIDE_LAYOUT" val="a_m"/>
  <p:tag name="KSO_WM_SLIDE_LAYOUT_CNT" val="1_1"/>
  <p:tag name="KSO_WM_SLIDE_TYPE" val="text"/>
  <p:tag name="KSO_WM_BEAUTIFY_FLAG" val="#wm#"/>
  <p:tag name="KSO_WM_SLIDE_POSITION" val="239*-62"/>
  <p:tag name="KSO_WM_SLIDE_SIZE" val="481*746"/>
  <p:tag name="KSO_WM_DIAGRAM_GROUP_CODE" val="m1-1"/>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543"/>
  <p:tag name="KSO_WM_UNIT_TYPE" val="a"/>
  <p:tag name="KSO_WM_UNIT_INDEX" val="1"/>
  <p:tag name="KSO_WM_UNIT_ID" val="custom160543_29*a*1"/>
  <p:tag name="KSO_WM_UNIT_CLEAR" val="1"/>
  <p:tag name="KSO_WM_UNIT_LAYERLEVEL" val="1"/>
  <p:tag name="KSO_WM_UNIT_VALUE" val="5"/>
  <p:tag name="KSO_WM_UNIT_ISCONTENTSTITLE" val="0"/>
  <p:tag name="KSO_WM_UNIT_HIGHLIGHT" val="0"/>
  <p:tag name="KSO_WM_UNIT_COMPATIBLE" val="0"/>
  <p:tag name="KSO_WM_UNIT_PRESET_TEXT" val="THANKS"/>
</p:tagLst>
</file>

<file path=ppt/tags/tag99.xml><?xml version="1.0" encoding="utf-8"?>
<p:tagLst xmlns:p="http://schemas.openxmlformats.org/presentationml/2006/main">
  <p:tag name="MH" val="20151012144110"/>
  <p:tag name="MH_LIBRARY" val="GRAPHIC"/>
  <p:tag name="KSO_WM_TEMPLATE_CATEGORY" val="custom"/>
  <p:tag name="KSO_WM_TEMPLATE_INDEX" val="160543"/>
  <p:tag name="KSO_WM_TAG_VERSION" val="1.0"/>
  <p:tag name="KSO_WM_SLIDE_ID" val="custom160543_29"/>
  <p:tag name="KSO_WM_SLIDE_INDEX" val="29"/>
  <p:tag name="KSO_WM_SLIDE_ITEM_CNT" val="1"/>
  <p:tag name="KSO_WM_SLIDE_TYPE" val="endPage"/>
  <p:tag name="KSO_WM_BEAUTIFY_FLAG" val="#wm#"/>
  <p:tag name="KSO_WM_SLIDE_LAYOUT" val="a"/>
  <p:tag name="KSO_WM_SLIDE_LAYOUT_CNT" val="1"/>
</p:tagLst>
</file>

<file path=ppt/theme/theme1.xml><?xml version="1.0" encoding="utf-8"?>
<a:theme xmlns:a="http://schemas.openxmlformats.org/drawingml/2006/main" name="Office 主题">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160543">
      <a:dk1>
        <a:srgbClr val="47494B"/>
      </a:dk1>
      <a:lt1>
        <a:srgbClr val="FFFFFF"/>
      </a:lt1>
      <a:dk2>
        <a:srgbClr val="454749"/>
      </a:dk2>
      <a:lt2>
        <a:srgbClr val="EAF5FC"/>
      </a:lt2>
      <a:accent1>
        <a:srgbClr val="28ACC6"/>
      </a:accent1>
      <a:accent2>
        <a:srgbClr val="81BA34"/>
      </a:accent2>
      <a:accent3>
        <a:srgbClr val="2CB695"/>
      </a:accent3>
      <a:accent4>
        <a:srgbClr val="6F9FDF"/>
      </a:accent4>
      <a:accent5>
        <a:srgbClr val="9D9394"/>
      </a:accent5>
      <a:accent6>
        <a:srgbClr val="FFC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2892</Words>
  <Application>WPS 演示</Application>
  <PresentationFormat>宽屏</PresentationFormat>
  <Paragraphs>276</Paragraphs>
  <Slides>38</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38</vt:i4>
      </vt:variant>
    </vt:vector>
  </HeadingPairs>
  <TitlesOfParts>
    <vt:vector size="52" baseType="lpstr">
      <vt:lpstr>Arial</vt:lpstr>
      <vt:lpstr>宋体</vt:lpstr>
      <vt:lpstr>Wingdings</vt:lpstr>
      <vt:lpstr>黑体</vt:lpstr>
      <vt:lpstr>Wingdings 2</vt:lpstr>
      <vt:lpstr>Calibri</vt:lpstr>
      <vt:lpstr>幼圆</vt:lpstr>
      <vt:lpstr>华文新魏</vt:lpstr>
      <vt:lpstr>Times New Roman</vt:lpstr>
      <vt:lpstr>微软雅黑</vt:lpstr>
      <vt:lpstr>Arial Unicode MS</vt:lpstr>
      <vt:lpstr>Arial Narrow</vt:lpstr>
      <vt:lpstr>Office 主题</vt:lpstr>
      <vt:lpstr>A000120140530A99PPBG</vt:lpstr>
      <vt:lpstr>淘宝店铺运营技巧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暖暖</cp:lastModifiedBy>
  <cp:revision>33</cp:revision>
  <dcterms:created xsi:type="dcterms:W3CDTF">2018-03-01T02:03:00Z</dcterms:created>
  <dcterms:modified xsi:type="dcterms:W3CDTF">2022-12-14T08:52:31Z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515C4D1AAB224D9F856421F3B9CEC893</vt:lpwstr>
  </property>
</Properties>
</file>